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53"/>
  </p:notesMasterIdLst>
  <p:sldIdLst>
    <p:sldId id="256" r:id="rId2"/>
    <p:sldId id="257" r:id="rId3"/>
    <p:sldId id="520" r:id="rId4"/>
    <p:sldId id="619" r:id="rId5"/>
    <p:sldId id="625" r:id="rId6"/>
    <p:sldId id="620" r:id="rId7"/>
    <p:sldId id="621" r:id="rId8"/>
    <p:sldId id="622" r:id="rId9"/>
    <p:sldId id="623" r:id="rId10"/>
    <p:sldId id="624" r:id="rId11"/>
    <p:sldId id="653" r:id="rId12"/>
    <p:sldId id="661" r:id="rId13"/>
    <p:sldId id="662" r:id="rId14"/>
    <p:sldId id="261" r:id="rId15"/>
    <p:sldId id="626" r:id="rId16"/>
    <p:sldId id="452" r:id="rId17"/>
    <p:sldId id="627" r:id="rId18"/>
    <p:sldId id="628" r:id="rId19"/>
    <p:sldId id="629" r:id="rId20"/>
    <p:sldId id="630" r:id="rId21"/>
    <p:sldId id="571" r:id="rId22"/>
    <p:sldId id="633" r:id="rId23"/>
    <p:sldId id="634" r:id="rId24"/>
    <p:sldId id="635" r:id="rId25"/>
    <p:sldId id="636" r:id="rId26"/>
    <p:sldId id="637" r:id="rId27"/>
    <p:sldId id="638" r:id="rId28"/>
    <p:sldId id="639" r:id="rId29"/>
    <p:sldId id="640" r:id="rId30"/>
    <p:sldId id="632" r:id="rId31"/>
    <p:sldId id="641" r:id="rId32"/>
    <p:sldId id="596" r:id="rId33"/>
    <p:sldId id="642" r:id="rId34"/>
    <p:sldId id="597" r:id="rId35"/>
    <p:sldId id="595" r:id="rId36"/>
    <p:sldId id="643" r:id="rId37"/>
    <p:sldId id="471" r:id="rId38"/>
    <p:sldId id="285" r:id="rId39"/>
    <p:sldId id="604" r:id="rId40"/>
    <p:sldId id="539" r:id="rId41"/>
    <p:sldId id="644" r:id="rId42"/>
    <p:sldId id="645" r:id="rId43"/>
    <p:sldId id="646" r:id="rId44"/>
    <p:sldId id="647" r:id="rId45"/>
    <p:sldId id="654" r:id="rId46"/>
    <p:sldId id="655" r:id="rId47"/>
    <p:sldId id="656" r:id="rId48"/>
    <p:sldId id="314" r:id="rId49"/>
    <p:sldId id="650" r:id="rId50"/>
    <p:sldId id="657" r:id="rId51"/>
    <p:sldId id="658" r:id="rId52"/>
  </p:sldIdLst>
  <p:sldSz cx="9144000" cy="6858000" type="screen4x3"/>
  <p:notesSz cx="6858000"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ristina Enache" initials="CE" lastIdx="1" clrIdx="0">
    <p:extLst>
      <p:ext uri="{19B8F6BF-5375-455C-9EA6-DF929625EA0E}">
        <p15:presenceInfo xmlns:p15="http://schemas.microsoft.com/office/powerpoint/2012/main" userId="S-1-5-21-1755060856-4066292995-2021590952-2910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B47B"/>
    <a:srgbClr val="00CC00"/>
    <a:srgbClr val="E46D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331" autoAdjust="0"/>
    <p:restoredTop sz="94660"/>
  </p:normalViewPr>
  <p:slideViewPr>
    <p:cSldViewPr>
      <p:cViewPr varScale="1">
        <p:scale>
          <a:sx n="115" d="100"/>
          <a:sy n="115" d="100"/>
        </p:scale>
        <p:origin x="1284" y="108"/>
      </p:cViewPr>
      <p:guideLst>
        <p:guide orient="horz" pos="2160"/>
        <p:guide pos="2880"/>
      </p:guideLst>
    </p:cSldViewPr>
  </p:slideViewPr>
  <p:notesTextViewPr>
    <p:cViewPr>
      <p:scale>
        <a:sx n="1" d="1"/>
        <a:sy n="1" d="1"/>
      </p:scale>
      <p:origin x="0" y="0"/>
    </p:cViewPr>
  </p:notesTextViewPr>
  <p:sorterViewPr>
    <p:cViewPr>
      <p:scale>
        <a:sx n="100" d="100"/>
        <a:sy n="100" d="100"/>
      </p:scale>
      <p:origin x="0" y="-55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4" y="0"/>
            <a:ext cx="2971800" cy="498056"/>
          </a:xfrm>
          <a:prstGeom prst="rect">
            <a:avLst/>
          </a:prstGeom>
        </p:spPr>
        <p:txBody>
          <a:bodyPr vert="horz" lIns="91440" tIns="45720" rIns="91440" bIns="45720" rtlCol="0"/>
          <a:lstStyle>
            <a:lvl1pPr algn="r">
              <a:defRPr sz="1200"/>
            </a:lvl1pPr>
          </a:lstStyle>
          <a:p>
            <a:fld id="{5A7DBF61-E5B1-42BE-9A32-7F64CE65ADA1}" type="datetimeFigureOut">
              <a:rPr lang="en-US" smtClean="0"/>
              <a:t>1/22/2024</a:t>
            </a:fld>
            <a:endParaRPr lang="en-US"/>
          </a:p>
        </p:txBody>
      </p:sp>
      <p:sp>
        <p:nvSpPr>
          <p:cNvPr id="4" name="Slide Image Placeholder 3"/>
          <p:cNvSpPr>
            <a:spLocks noGrp="1" noRot="1" noChangeAspect="1"/>
          </p:cNvSpPr>
          <p:nvPr>
            <p:ph type="sldImg" idx="2"/>
          </p:nvPr>
        </p:nvSpPr>
        <p:spPr>
          <a:xfrm>
            <a:off x="1195388" y="1241425"/>
            <a:ext cx="44672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1" y="4777194"/>
            <a:ext cx="5486400" cy="3908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5"/>
            <a:ext cx="2971800"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9428585"/>
            <a:ext cx="2971800" cy="498055"/>
          </a:xfrm>
          <a:prstGeom prst="rect">
            <a:avLst/>
          </a:prstGeom>
        </p:spPr>
        <p:txBody>
          <a:bodyPr vert="horz" lIns="91440" tIns="45720" rIns="91440" bIns="45720" rtlCol="0" anchor="b"/>
          <a:lstStyle>
            <a:lvl1pPr algn="r">
              <a:defRPr sz="1200"/>
            </a:lvl1pPr>
          </a:lstStyle>
          <a:p>
            <a:fld id="{9BC8B4CC-71D8-459B-A4B0-CDD88C08595F}" type="slidenum">
              <a:rPr lang="en-US" smtClean="0"/>
              <a:t>‹#›</a:t>
            </a:fld>
            <a:endParaRPr lang="en-US"/>
          </a:p>
        </p:txBody>
      </p:sp>
    </p:spTree>
    <p:extLst>
      <p:ext uri="{BB962C8B-B14F-4D97-AF65-F5344CB8AC3E}">
        <p14:creationId xmlns:p14="http://schemas.microsoft.com/office/powerpoint/2010/main" val="22991431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stituent imagine diapozitiv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Substituent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3316" name="Substituent număr diapozitiv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C611B49-EE18-4C0D-BB00-14DD28BAF826}" type="slidenum">
              <a:rPr lang="en-US" altLang="en-US"/>
              <a:pPr fontAlgn="base">
                <a:spcBef>
                  <a:spcPct val="0"/>
                </a:spcBef>
                <a:spcAft>
                  <a:spcPct val="0"/>
                </a:spcAft>
              </a:pPr>
              <a:t>17</a:t>
            </a:fld>
            <a:endParaRPr lang="en-US" altLang="en-US"/>
          </a:p>
        </p:txBody>
      </p:sp>
    </p:spTree>
    <p:extLst>
      <p:ext uri="{BB962C8B-B14F-4D97-AF65-F5344CB8AC3E}">
        <p14:creationId xmlns:p14="http://schemas.microsoft.com/office/powerpoint/2010/main" val="915320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stituent imagine diapozitiv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Substituent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3316" name="Substituent număr diapozitiv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C611B49-EE18-4C0D-BB00-14DD28BAF826}" type="slidenum">
              <a:rPr lang="en-US" altLang="en-US"/>
              <a:pPr fontAlgn="base">
                <a:spcBef>
                  <a:spcPct val="0"/>
                </a:spcBef>
                <a:spcAft>
                  <a:spcPct val="0"/>
                </a:spcAft>
              </a:pPr>
              <a:t>22</a:t>
            </a:fld>
            <a:endParaRPr lang="en-US" altLang="en-US"/>
          </a:p>
        </p:txBody>
      </p:sp>
    </p:spTree>
    <p:extLst>
      <p:ext uri="{BB962C8B-B14F-4D97-AF65-F5344CB8AC3E}">
        <p14:creationId xmlns:p14="http://schemas.microsoft.com/office/powerpoint/2010/main" val="1519570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stituent imagine diapozitiv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Substituent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3316" name="Substituent număr diapozitiv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C611B49-EE18-4C0D-BB00-14DD28BAF826}" type="slidenum">
              <a:rPr lang="en-US" altLang="en-US"/>
              <a:pPr fontAlgn="base">
                <a:spcBef>
                  <a:spcPct val="0"/>
                </a:spcBef>
                <a:spcAft>
                  <a:spcPct val="0"/>
                </a:spcAft>
              </a:pPr>
              <a:t>23</a:t>
            </a:fld>
            <a:endParaRPr lang="en-US" altLang="en-US"/>
          </a:p>
        </p:txBody>
      </p:sp>
    </p:spTree>
    <p:extLst>
      <p:ext uri="{BB962C8B-B14F-4D97-AF65-F5344CB8AC3E}">
        <p14:creationId xmlns:p14="http://schemas.microsoft.com/office/powerpoint/2010/main" val="1283357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stituent imagine diapozitiv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Substituent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3316" name="Substituent număr diapozitiv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C611B49-EE18-4C0D-BB00-14DD28BAF826}" type="slidenum">
              <a:rPr lang="en-US" altLang="en-US"/>
              <a:pPr fontAlgn="base">
                <a:spcBef>
                  <a:spcPct val="0"/>
                </a:spcBef>
                <a:spcAft>
                  <a:spcPct val="0"/>
                </a:spcAft>
              </a:pPr>
              <a:t>24</a:t>
            </a:fld>
            <a:endParaRPr lang="en-US" altLang="en-US"/>
          </a:p>
        </p:txBody>
      </p:sp>
    </p:spTree>
    <p:extLst>
      <p:ext uri="{BB962C8B-B14F-4D97-AF65-F5344CB8AC3E}">
        <p14:creationId xmlns:p14="http://schemas.microsoft.com/office/powerpoint/2010/main" val="2402730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stituent imagine diapozitiv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Substituent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3316" name="Substituent număr diapozitiv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C611B49-EE18-4C0D-BB00-14DD28BAF826}" type="slidenum">
              <a:rPr lang="en-US" altLang="en-US"/>
              <a:pPr fontAlgn="base">
                <a:spcBef>
                  <a:spcPct val="0"/>
                </a:spcBef>
                <a:spcAft>
                  <a:spcPct val="0"/>
                </a:spcAft>
              </a:pPr>
              <a:t>25</a:t>
            </a:fld>
            <a:endParaRPr lang="en-US" altLang="en-US"/>
          </a:p>
        </p:txBody>
      </p:sp>
    </p:spTree>
    <p:extLst>
      <p:ext uri="{BB962C8B-B14F-4D97-AF65-F5344CB8AC3E}">
        <p14:creationId xmlns:p14="http://schemas.microsoft.com/office/powerpoint/2010/main" val="26029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ubstituent imagine diapozitiv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Substituent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p>
        </p:txBody>
      </p:sp>
      <p:sp>
        <p:nvSpPr>
          <p:cNvPr id="13316" name="Substituent număr diapozitiv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BC611B49-EE18-4C0D-BB00-14DD28BAF826}" type="slidenum">
              <a:rPr lang="en-US" altLang="en-US"/>
              <a:pPr fontAlgn="base">
                <a:spcBef>
                  <a:spcPct val="0"/>
                </a:spcBef>
                <a:spcAft>
                  <a:spcPct val="0"/>
                </a:spcAft>
              </a:pPr>
              <a:t>26</a:t>
            </a:fld>
            <a:endParaRPr lang="en-US" altLang="en-US"/>
          </a:p>
        </p:txBody>
      </p:sp>
    </p:spTree>
    <p:extLst>
      <p:ext uri="{BB962C8B-B14F-4D97-AF65-F5344CB8AC3E}">
        <p14:creationId xmlns:p14="http://schemas.microsoft.com/office/powerpoint/2010/main" val="1912162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3ADDF6-C268-4951-925C-4B5940C5AAA2}" type="datetime1">
              <a:rPr lang="ro-RO" smtClean="0"/>
              <a:t>22.01.2024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3789380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5CCD24-CDCC-4170-B8B3-5014178F7F48}" type="datetime1">
              <a:rPr lang="ro-RO" smtClean="0"/>
              <a:t>22.01.2024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2895452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BFD452-DBC2-4BD1-A68F-51CDF7B144A5}" type="datetime1">
              <a:rPr lang="ro-RO" smtClean="0"/>
              <a:t>22.01.2024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2230357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DC7081-9328-45E6-B830-702F28E5334C}" type="datetime1">
              <a:rPr lang="ro-RO" smtClean="0"/>
              <a:t>22.01.2024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1145709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0C5783-37D4-4F12-A6E7-62F5ED67BEF8}" type="datetime1">
              <a:rPr lang="ro-RO" smtClean="0"/>
              <a:t>22.01.2024</a:t>
            </a:fld>
            <a:endParaRPr lang="ro-RO"/>
          </a:p>
        </p:txBody>
      </p:sp>
      <p:sp>
        <p:nvSpPr>
          <p:cNvPr id="5" name="Footer Placeholder 4"/>
          <p:cNvSpPr>
            <a:spLocks noGrp="1"/>
          </p:cNvSpPr>
          <p:nvPr>
            <p:ph type="ftr" sz="quarter" idx="11"/>
          </p:nvPr>
        </p:nvSpPr>
        <p:spPr/>
        <p:txBody>
          <a:bodyPr/>
          <a:lstStyle/>
          <a:p>
            <a:endParaRPr lang="ro-RO"/>
          </a:p>
        </p:txBody>
      </p:sp>
      <p:sp>
        <p:nvSpPr>
          <p:cNvPr id="6" name="Slide Number Placeholder 5"/>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2614951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46136A-D339-44E8-994A-628CA27BEC44}" type="datetime1">
              <a:rPr lang="ro-RO" smtClean="0"/>
              <a:t>22.01.2024</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4260769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6C5F95D-5A01-4841-AA28-034C30FE2499}" type="datetime1">
              <a:rPr lang="ro-RO" smtClean="0"/>
              <a:t>22.01.2024</a:t>
            </a:fld>
            <a:endParaRPr lang="ro-RO"/>
          </a:p>
        </p:txBody>
      </p:sp>
      <p:sp>
        <p:nvSpPr>
          <p:cNvPr id="8" name="Footer Placeholder 7"/>
          <p:cNvSpPr>
            <a:spLocks noGrp="1"/>
          </p:cNvSpPr>
          <p:nvPr>
            <p:ph type="ftr" sz="quarter" idx="11"/>
          </p:nvPr>
        </p:nvSpPr>
        <p:spPr/>
        <p:txBody>
          <a:bodyPr/>
          <a:lstStyle/>
          <a:p>
            <a:endParaRPr lang="ro-RO"/>
          </a:p>
        </p:txBody>
      </p:sp>
      <p:sp>
        <p:nvSpPr>
          <p:cNvPr id="9" name="Slide Number Placeholder 8"/>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2048147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BC2E7DE-7C7A-4F97-825D-7C15F9D4A562}" type="datetime1">
              <a:rPr lang="ro-RO" smtClean="0"/>
              <a:t>22.01.2024</a:t>
            </a:fld>
            <a:endParaRPr lang="ro-RO"/>
          </a:p>
        </p:txBody>
      </p:sp>
      <p:sp>
        <p:nvSpPr>
          <p:cNvPr id="4" name="Footer Placeholder 3"/>
          <p:cNvSpPr>
            <a:spLocks noGrp="1"/>
          </p:cNvSpPr>
          <p:nvPr>
            <p:ph type="ftr" sz="quarter" idx="11"/>
          </p:nvPr>
        </p:nvSpPr>
        <p:spPr/>
        <p:txBody>
          <a:bodyPr/>
          <a:lstStyle/>
          <a:p>
            <a:endParaRPr lang="ro-RO"/>
          </a:p>
        </p:txBody>
      </p:sp>
      <p:sp>
        <p:nvSpPr>
          <p:cNvPr id="5" name="Slide Number Placeholder 4"/>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1555285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BCC6FF-A554-4F7D-95B7-1082E844DFB6}" type="datetime1">
              <a:rPr lang="ro-RO" smtClean="0"/>
              <a:t>22.01.2024</a:t>
            </a:fld>
            <a:endParaRPr lang="ro-RO"/>
          </a:p>
        </p:txBody>
      </p:sp>
      <p:sp>
        <p:nvSpPr>
          <p:cNvPr id="3" name="Footer Placeholder 2"/>
          <p:cNvSpPr>
            <a:spLocks noGrp="1"/>
          </p:cNvSpPr>
          <p:nvPr>
            <p:ph type="ftr" sz="quarter" idx="11"/>
          </p:nvPr>
        </p:nvSpPr>
        <p:spPr/>
        <p:txBody>
          <a:bodyPr/>
          <a:lstStyle/>
          <a:p>
            <a:endParaRPr lang="ro-RO"/>
          </a:p>
        </p:txBody>
      </p:sp>
      <p:sp>
        <p:nvSpPr>
          <p:cNvPr id="4" name="Slide Number Placeholder 3"/>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3650339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F3C4E4D-B2A8-4A97-834B-BCC02A20F143}" type="datetime1">
              <a:rPr lang="ro-RO" smtClean="0"/>
              <a:t>22.01.2024</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3156511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36292EA-BD9A-4CF1-8561-4F3D7EA0ABB2}" type="datetime1">
              <a:rPr lang="ro-RO" smtClean="0"/>
              <a:t>22.01.2024</a:t>
            </a:fld>
            <a:endParaRPr lang="ro-RO"/>
          </a:p>
        </p:txBody>
      </p:sp>
      <p:sp>
        <p:nvSpPr>
          <p:cNvPr id="6" name="Footer Placeholder 5"/>
          <p:cNvSpPr>
            <a:spLocks noGrp="1"/>
          </p:cNvSpPr>
          <p:nvPr>
            <p:ph type="ftr" sz="quarter" idx="11"/>
          </p:nvPr>
        </p:nvSpPr>
        <p:spPr/>
        <p:txBody>
          <a:bodyPr/>
          <a:lstStyle/>
          <a:p>
            <a:endParaRPr lang="ro-RO"/>
          </a:p>
        </p:txBody>
      </p:sp>
      <p:sp>
        <p:nvSpPr>
          <p:cNvPr id="7" name="Slide Number Placeholder 6"/>
          <p:cNvSpPr>
            <a:spLocks noGrp="1"/>
          </p:cNvSpPr>
          <p:nvPr>
            <p:ph type="sldNum" sz="quarter" idx="12"/>
          </p:nvPr>
        </p:nvSpPr>
        <p:spPr/>
        <p:txBody>
          <a:bodyPr/>
          <a:lstStyle/>
          <a:p>
            <a:fld id="{DA72D75A-B2A7-434F-A376-1B756D350A08}" type="slidenum">
              <a:rPr lang="ro-RO" smtClean="0"/>
              <a:t>‹#›</a:t>
            </a:fld>
            <a:endParaRPr lang="ro-RO"/>
          </a:p>
        </p:txBody>
      </p:sp>
    </p:spTree>
    <p:extLst>
      <p:ext uri="{BB962C8B-B14F-4D97-AF65-F5344CB8AC3E}">
        <p14:creationId xmlns:p14="http://schemas.microsoft.com/office/powerpoint/2010/main" val="1795381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FF9F956-E39C-446D-8838-896C28C77131}" type="datetime1">
              <a:rPr lang="ro-RO" smtClean="0"/>
              <a:t>22.01.2024</a:t>
            </a:fld>
            <a:endParaRPr lang="ro-RO"/>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o-RO"/>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A72D75A-B2A7-434F-A376-1B756D350A08}" type="slidenum">
              <a:rPr lang="ro-RO" smtClean="0"/>
              <a:t>‹#›</a:t>
            </a:fld>
            <a:endParaRPr lang="ro-RO"/>
          </a:p>
        </p:txBody>
      </p:sp>
    </p:spTree>
    <p:extLst>
      <p:ext uri="{BB962C8B-B14F-4D97-AF65-F5344CB8AC3E}">
        <p14:creationId xmlns:p14="http://schemas.microsoft.com/office/powerpoint/2010/main" val="38724383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3.gi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gif"/></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3.gi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3.jpeg"/><Relationship Id="rId2" Type="http://schemas.openxmlformats.org/officeDocument/2006/relationships/image" Target="../media/image28.jp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gi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gif"/></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gif"/><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0.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gi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hyperlink" Target="http://www.google.ro/url?sa=i&amp;rct=j&amp;q=&amp;esrc=s&amp;source=images&amp;cd=&amp;cad=rja&amp;uact=8&amp;ved=0CAcQjRw&amp;url=http://www.giosan.ro/tag/istoria-iasiului/&amp;ei=B7BAVfSuMYL_UvaqgeAN&amp;bvm=bv.91665533,d.d24&amp;psig=AFQjCNGcUnNxcpw-IZztOmtaiZd_RXfSsQ&amp;ust=1430389055036333" TargetMode="External"/><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21.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2.png"/><Relationship Id="rId7" Type="http://schemas.openxmlformats.org/officeDocument/2006/relationships/image" Target="../media/image45.em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3.gif"/></Relationships>
</file>

<file path=ppt/slides/_rels/slide22.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1.jpeg"/><Relationship Id="rId7" Type="http://schemas.openxmlformats.org/officeDocument/2006/relationships/image" Target="../media/image48.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3.gif"/><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image" Target="../media/image1.jpeg"/><Relationship Id="rId7" Type="http://schemas.openxmlformats.org/officeDocument/2006/relationships/image" Target="../media/image5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0.jpeg"/><Relationship Id="rId11" Type="http://schemas.microsoft.com/office/2007/relationships/hdphoto" Target="../media/hdphoto3.wdp"/><Relationship Id="rId5" Type="http://schemas.openxmlformats.org/officeDocument/2006/relationships/image" Target="../media/image3.gif"/><Relationship Id="rId10" Type="http://schemas.openxmlformats.org/officeDocument/2006/relationships/image" Target="../media/image54.png"/><Relationship Id="rId4" Type="http://schemas.openxmlformats.org/officeDocument/2006/relationships/image" Target="../media/image2.png"/><Relationship Id="rId9" Type="http://schemas.openxmlformats.org/officeDocument/2006/relationships/image" Target="../media/image53.jpeg"/></Relationships>
</file>

<file path=ppt/slides/_rels/slide24.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1.jpeg"/><Relationship Id="rId7" Type="http://schemas.openxmlformats.org/officeDocument/2006/relationships/image" Target="../media/image5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3.gif"/><Relationship Id="rId10" Type="http://schemas.openxmlformats.org/officeDocument/2006/relationships/image" Target="../media/image59.png"/><Relationship Id="rId4" Type="http://schemas.openxmlformats.org/officeDocument/2006/relationships/image" Target="../media/image2.png"/><Relationship Id="rId9" Type="http://schemas.openxmlformats.org/officeDocument/2006/relationships/image" Target="../media/image58.jpeg"/></Relationships>
</file>

<file path=ppt/slides/_rels/slide25.xml.rels><?xml version="1.0" encoding="UTF-8" standalone="yes"?>
<Relationships xmlns="http://schemas.openxmlformats.org/package/2006/relationships"><Relationship Id="rId8" Type="http://schemas.openxmlformats.org/officeDocument/2006/relationships/image" Target="../media/image62.jpeg"/><Relationship Id="rId3" Type="http://schemas.openxmlformats.org/officeDocument/2006/relationships/image" Target="../media/image1.jpeg"/><Relationship Id="rId7" Type="http://schemas.openxmlformats.org/officeDocument/2006/relationships/image" Target="../media/image6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3.gif"/><Relationship Id="rId10" Type="http://schemas.openxmlformats.org/officeDocument/2006/relationships/image" Target="../media/image64.jpeg"/><Relationship Id="rId4" Type="http://schemas.openxmlformats.org/officeDocument/2006/relationships/image" Target="../media/image2.png"/><Relationship Id="rId9" Type="http://schemas.openxmlformats.org/officeDocument/2006/relationships/image" Target="../media/image63.jpeg"/></Relationships>
</file>

<file path=ppt/slides/_rels/slide26.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1.jpeg"/><Relationship Id="rId7" Type="http://schemas.openxmlformats.org/officeDocument/2006/relationships/image" Target="../media/image6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3.gif"/><Relationship Id="rId4" Type="http://schemas.openxmlformats.org/officeDocument/2006/relationships/image" Target="../media/image2.png"/><Relationship Id="rId9" Type="http://schemas.openxmlformats.org/officeDocument/2006/relationships/image" Target="../media/image68.jpe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2.jpe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3.gi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6.jpeg"/><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3.gi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7.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3.gif"/></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80.png"/><Relationship Id="rId4" Type="http://schemas.openxmlformats.org/officeDocument/2006/relationships/image" Target="../media/image3.gif"/></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81.png"/><Relationship Id="rId4" Type="http://schemas.openxmlformats.org/officeDocument/2006/relationships/image" Target="../media/image3.gif"/></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3.gi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6.em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3.gif"/></Relationships>
</file>

<file path=ppt/slides/_rels/slide34.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2.png"/><Relationship Id="rId7" Type="http://schemas.openxmlformats.org/officeDocument/2006/relationships/image" Target="../media/image88.jpe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87.png"/><Relationship Id="rId4" Type="http://schemas.openxmlformats.org/officeDocument/2006/relationships/image" Target="../media/image3.gif"/><Relationship Id="rId9" Type="http://schemas.openxmlformats.org/officeDocument/2006/relationships/image" Target="../media/image90.jpe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3.gi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92.png"/><Relationship Id="rId4" Type="http://schemas.openxmlformats.org/officeDocument/2006/relationships/image" Target="../media/image3.gif"/></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3.jp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3.gif"/></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cid:image001.jpg@01D3B0A3.F7B63E30"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3.gif"/></Relationships>
</file>

<file path=ppt/slides/_rels/slide40.xml.rels><?xml version="1.0" encoding="UTF-8" standalone="yes"?>
<Relationships xmlns="http://schemas.openxmlformats.org/package/2006/relationships"><Relationship Id="rId8" Type="http://schemas.openxmlformats.org/officeDocument/2006/relationships/image" Target="../media/image99.jpeg"/><Relationship Id="rId3" Type="http://schemas.openxmlformats.org/officeDocument/2006/relationships/image" Target="../media/image2.png"/><Relationship Id="rId7" Type="http://schemas.openxmlformats.org/officeDocument/2006/relationships/image" Target="../media/image98.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7.jpeg"/><Relationship Id="rId11" Type="http://schemas.openxmlformats.org/officeDocument/2006/relationships/image" Target="../media/image102.jpeg"/><Relationship Id="rId5" Type="http://schemas.openxmlformats.org/officeDocument/2006/relationships/image" Target="../media/image96.jpeg"/><Relationship Id="rId10" Type="http://schemas.openxmlformats.org/officeDocument/2006/relationships/image" Target="../media/image101.jpeg"/><Relationship Id="rId4" Type="http://schemas.openxmlformats.org/officeDocument/2006/relationships/image" Target="../media/image3.gif"/><Relationship Id="rId9" Type="http://schemas.openxmlformats.org/officeDocument/2006/relationships/image" Target="../media/image100.jpe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42.xml.rels><?xml version="1.0" encoding="UTF-8" standalone="yes"?>
<Relationships xmlns="http://schemas.openxmlformats.org/package/2006/relationships"><Relationship Id="rId8" Type="http://schemas.openxmlformats.org/officeDocument/2006/relationships/image" Target="../media/image106.jpeg"/><Relationship Id="rId3" Type="http://schemas.openxmlformats.org/officeDocument/2006/relationships/image" Target="../media/image2.png"/><Relationship Id="rId7" Type="http://schemas.openxmlformats.org/officeDocument/2006/relationships/image" Target="../media/image105.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3.gif"/></Relationships>
</file>

<file path=ppt/slides/_rels/slide43.xml.rels><?xml version="1.0" encoding="UTF-8" standalone="yes"?>
<Relationships xmlns="http://schemas.openxmlformats.org/package/2006/relationships"><Relationship Id="rId8" Type="http://schemas.openxmlformats.org/officeDocument/2006/relationships/image" Target="../media/image110.jpeg"/><Relationship Id="rId3" Type="http://schemas.openxmlformats.org/officeDocument/2006/relationships/image" Target="../media/image2.png"/><Relationship Id="rId7" Type="http://schemas.openxmlformats.org/officeDocument/2006/relationships/image" Target="../media/image109.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08.jpeg"/><Relationship Id="rId5" Type="http://schemas.openxmlformats.org/officeDocument/2006/relationships/image" Target="../media/image107.jpeg"/><Relationship Id="rId4" Type="http://schemas.openxmlformats.org/officeDocument/2006/relationships/image" Target="../media/image3.gif"/></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13.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3.gif"/></Relationships>
</file>

<file path=ppt/slides/_rels/slide4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120.jpeg"/><Relationship Id="rId3" Type="http://schemas.openxmlformats.org/officeDocument/2006/relationships/image" Target="../media/image115.jpeg"/><Relationship Id="rId7" Type="http://schemas.openxmlformats.org/officeDocument/2006/relationships/image" Target="../media/image119.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18.jpeg"/><Relationship Id="rId5" Type="http://schemas.openxmlformats.org/officeDocument/2006/relationships/image" Target="../media/image117.jpeg"/><Relationship Id="rId4" Type="http://schemas.openxmlformats.org/officeDocument/2006/relationships/image" Target="../media/image116.jpeg"/></Relationships>
</file>

<file path=ppt/slides/_rels/slide47.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23.jpeg"/><Relationship Id="rId4" Type="http://schemas.openxmlformats.org/officeDocument/2006/relationships/image" Target="../media/image122.jpe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25.jpeg"/><Relationship Id="rId5" Type="http://schemas.openxmlformats.org/officeDocument/2006/relationships/image" Target="../media/image124.jpeg"/><Relationship Id="rId4" Type="http://schemas.openxmlformats.org/officeDocument/2006/relationships/image" Target="../media/image3.gif"/></Relationships>
</file>

<file path=ppt/slides/_rels/slide4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3.gif"/></Relationships>
</file>

<file path=ppt/slides/_rels/slide50.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32.jpeg"/><Relationship Id="rId5" Type="http://schemas.openxmlformats.org/officeDocument/2006/relationships/image" Target="../media/image131.jpeg"/><Relationship Id="rId4" Type="http://schemas.openxmlformats.org/officeDocument/2006/relationships/image" Target="../media/image130.jpeg"/></Relationships>
</file>

<file path=ppt/slides/_rels/slide51.xml.rels><?xml version="1.0" encoding="UTF-8" standalone="yes"?>
<Relationships xmlns="http://schemas.openxmlformats.org/package/2006/relationships"><Relationship Id="rId3" Type="http://schemas.openxmlformats.org/officeDocument/2006/relationships/image" Target="../media/image133.jpeg"/><Relationship Id="rId7" Type="http://schemas.openxmlformats.org/officeDocument/2006/relationships/image" Target="../media/image137.jpe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36.jpeg"/><Relationship Id="rId5" Type="http://schemas.openxmlformats.org/officeDocument/2006/relationships/image" Target="../media/image135.jpeg"/><Relationship Id="rId4" Type="http://schemas.openxmlformats.org/officeDocument/2006/relationships/image" Target="../media/image134.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3.gi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3.gif"/></Relationships>
</file>

<file path=ppt/slides/_rels/slide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151138" y="5572780"/>
            <a:ext cx="6920063" cy="523220"/>
          </a:xfrm>
          <a:prstGeom prst="rect">
            <a:avLst/>
          </a:prstGeom>
        </p:spPr>
        <p:txBody>
          <a:bodyPr wrap="square">
            <a:spAutoFit/>
          </a:bodyPr>
          <a:lstStyle/>
          <a:p>
            <a:pPr algn="ctr" fontAlgn="base">
              <a:spcBef>
                <a:spcPct val="0"/>
              </a:spcBef>
              <a:spcAft>
                <a:spcPct val="0"/>
              </a:spcAft>
              <a:defRPr/>
            </a:pPr>
            <a:r>
              <a:rPr lang="en-US" sz="2800"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cs typeface="Arial" charset="0"/>
              </a:rPr>
              <a:t>PENITENCIARUL</a:t>
            </a:r>
            <a:r>
              <a:rPr lang="ro-RO" sz="2800" dirty="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cs typeface="Arial" charset="0"/>
              </a:rPr>
              <a:t> </a:t>
            </a:r>
            <a:r>
              <a:rPr lang="ro-RO" sz="2800"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cs typeface="Arial" charset="0"/>
              </a:rPr>
              <a:t>IAȘI</a:t>
            </a:r>
            <a:endParaRPr lang="en-US" sz="2800" dirty="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aramond" pitchFamily="18" charset="0"/>
              <a:cs typeface="Arial" charset="0"/>
            </a:endParaRPr>
          </a:p>
        </p:txBody>
      </p:sp>
      <p:sp>
        <p:nvSpPr>
          <p:cNvPr id="9" name="Rectangle 3"/>
          <p:cNvSpPr txBox="1">
            <a:spLocks noChangeArrowheads="1"/>
          </p:cNvSpPr>
          <p:nvPr/>
        </p:nvSpPr>
        <p:spPr bwMode="auto">
          <a:xfrm>
            <a:off x="38100" y="6106050"/>
            <a:ext cx="9067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1" hangingPunct="1">
              <a:spcBef>
                <a:spcPct val="0"/>
              </a:spcBef>
              <a:defRPr/>
            </a:pPr>
            <a:r>
              <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Str</a:t>
            </a:r>
            <a:r>
              <a:rPr lang="ro-RO" sz="1100" i="1" dirty="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a:t>
            </a:r>
            <a:r>
              <a:rPr lang="ro-RO" sz="1100" i="1" dirty="0" err="1"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Dr.Vicol</a:t>
            </a:r>
            <a:r>
              <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nr. 10, mun. Iași, </a:t>
            </a:r>
            <a:r>
              <a:rPr lang="ro-RO" sz="1100" i="1" dirty="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jud</a:t>
            </a:r>
            <a:r>
              <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Iași</a:t>
            </a:r>
          </a:p>
          <a:p>
            <a:pPr eaLnBrk="1" hangingPunct="1">
              <a:spcBef>
                <a:spcPct val="0"/>
              </a:spcBef>
              <a:defRPr/>
            </a:pPr>
            <a:r>
              <a:rPr lang="nb-N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Telefon</a:t>
            </a:r>
            <a:r>
              <a:rPr lang="ro-RO" sz="1100" i="1" dirty="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a:t>
            </a:r>
            <a:r>
              <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0332.425865 ; Fax: </a:t>
            </a:r>
            <a:r>
              <a:rPr lang="nb-N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0232</a:t>
            </a:r>
            <a:r>
              <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a:t>
            </a:r>
            <a:r>
              <a:rPr lang="nb-N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216700 </a:t>
            </a:r>
            <a:endPar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a:p>
            <a:pPr eaLnBrk="1" hangingPunct="1">
              <a:spcBef>
                <a:spcPct val="0"/>
              </a:spcBef>
              <a:defRPr/>
            </a:pPr>
            <a:r>
              <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E-mail</a:t>
            </a:r>
            <a:r>
              <a:rPr lang="ro-RO" sz="1100" i="1" dirty="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  </a:t>
            </a:r>
            <a:r>
              <a:rPr lang="ro-RO" sz="1100" i="1" dirty="0" smtClean="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piasi@anp.gov.ro </a:t>
            </a:r>
            <a:endParaRPr lang="en-US" sz="1100" i="1" dirty="0">
              <a:ln w="3175" cmpd="sng">
                <a:solidFill>
                  <a:prstClr val="black"/>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1953" y="979582"/>
            <a:ext cx="6899576" cy="4372585"/>
          </a:xfrm>
          <a:prstGeom prst="roundRect">
            <a:avLst>
              <a:gd name="adj" fmla="val 8594"/>
            </a:avLst>
          </a:prstGeom>
          <a:solidFill>
            <a:srgbClr val="FFFFFF">
              <a:shade val="85000"/>
            </a:srgbClr>
          </a:solidFill>
          <a:ln>
            <a:noFill/>
          </a:ln>
          <a:effectLst>
            <a:glow rad="381000">
              <a:schemeClr val="tx2">
                <a:lumMod val="60000"/>
                <a:lumOff val="40000"/>
                <a:alpha val="65000"/>
              </a:schemeClr>
            </a:glow>
            <a:reflection blurRad="12700" stA="38000" endPos="28000" dist="5000" dir="5400000" sy="-100000" algn="bl" rotWithShape="0"/>
          </a:effectLst>
        </p:spPr>
      </p:pic>
    </p:spTree>
    <p:extLst>
      <p:ext uri="{BB962C8B-B14F-4D97-AF65-F5344CB8AC3E}">
        <p14:creationId xmlns:p14="http://schemas.microsoft.com/office/powerpoint/2010/main" val="389170204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1250"/>
                                        <p:tgtEl>
                                          <p:spTgt spid="9"/>
                                        </p:tgtEl>
                                      </p:cBhvr>
                                    </p:animEffect>
                                  </p:childTnLst>
                                </p:cTn>
                              </p:par>
                              <p:par>
                                <p:cTn id="11" presetID="21" presetClass="entr" presetSubtype="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460752" y="101792"/>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928" y="98248"/>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3321962" y="457200"/>
            <a:ext cx="5585500" cy="477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2011</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4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finalizează </a:t>
            </a:r>
            <a:r>
              <a:rPr lang="ro-RO" altLang="en-US" sz="14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construcţia</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unui nou pavilion </a:t>
            </a:r>
            <a:r>
              <a:rPr lang="ro-RO" altLang="en-US" sz="14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multifuncţional</a:t>
            </a:r>
            <a:r>
              <a:rPr lang="ro-RO" altLang="en-US" sz="14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detenţie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regim deschis, spălătorie, sală mese, cabinete medicale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asistenţă</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psihosocială etc.) cu o capacitate de cazare de 200 paturi;</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2012</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este preluat, conform Hotărârii Guvernului României nr.672 din 04.07.2012, în administrare, un teren de 20 ha, de la Primăria municipiului Piatra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Neamţ</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scopul construirii unui nou penitenciar. Se organizează la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Campionatul European de Fotbal al lucrătorilor din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penitenciare,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 participarea a 9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ţări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2013</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are loc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bilanţul</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activităţilor</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nivel regional al penitenciarelor din regiunea N-E;  </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2015</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se finalizează un spațiu de primire la masă, în colaborare cu Asociația Alternative Sociale, având pereții îmbrăcați și ornamentați cu personaje din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poveşti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consiliere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ajutor material pentru o parte din copiii cu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părinţi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încarceraţi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60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pic>
        <p:nvPicPr>
          <p:cNvPr id="15" name="Picture 14" descr="\\38hp.anp.ro\Asistenta\____Marius GALATIANU_____\prezentare iasi\pnt.jpg"/>
          <p:cNvPicPr/>
          <p:nvPr/>
        </p:nvPicPr>
        <p:blipFill>
          <a:blip r:embed="rId5">
            <a:extLst>
              <a:ext uri="{28A0092B-C50C-407E-A947-70E740481C1C}">
                <a14:useLocalDpi xmlns:a14="http://schemas.microsoft.com/office/drawing/2010/main" val="0"/>
              </a:ext>
            </a:extLst>
          </a:blip>
          <a:srcRect/>
          <a:stretch>
            <a:fillRect/>
          </a:stretch>
        </p:blipFill>
        <p:spPr bwMode="auto">
          <a:xfrm>
            <a:off x="562926" y="894594"/>
            <a:ext cx="2533818" cy="34291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Imagine 32788" descr="E:\7228.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384079" y="4683361"/>
            <a:ext cx="2891511" cy="17558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Imagine 32779" descr="F:\ASISTENTĂ\foto\penitenciar\prezenatre penitenciarul iasi\facebook - danlucafoto  -- tel - 0742-307435  --  4029.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4874606" y="4825606"/>
            <a:ext cx="3277146" cy="18562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92464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75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75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5" fill="hold">
                            <p:stCondLst>
                              <p:cond delay="1750"/>
                            </p:stCondLst>
                            <p:childTnLst>
                              <p:par>
                                <p:cTn id="16" presetID="2" presetClass="entr" presetSubtype="2" fill="hold" grpId="0"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75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19" dur="75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additive="base">
                                        <p:cTn id="23" dur="75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24" dur="75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par>
                          <p:cTn id="25" fill="hold">
                            <p:stCondLst>
                              <p:cond delay="3250"/>
                            </p:stCondLst>
                            <p:childTnLst>
                              <p:par>
                                <p:cTn id="26" presetID="2" presetClass="entr" presetSubtype="2" fill="hold" grpId="0" nodeType="after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additive="base">
                                        <p:cTn id="28" dur="75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29" dur="750" fill="hold"/>
                                        <p:tgtEl>
                                          <p:spTgt spid="2">
                                            <p:txEl>
                                              <p:pRg st="3" end="3"/>
                                            </p:txEl>
                                          </p:spTgt>
                                        </p:tgtEl>
                                        <p:attrNameLst>
                                          <p:attrName>ppt_y</p:attrName>
                                        </p:attrNameLst>
                                      </p:cBhvr>
                                      <p:tavLst>
                                        <p:tav tm="0">
                                          <p:val>
                                            <p:strVal val="#ppt_y"/>
                                          </p:val>
                                        </p:tav>
                                        <p:tav tm="100000">
                                          <p:val>
                                            <p:strVal val="#ppt_y"/>
                                          </p:val>
                                        </p:tav>
                                      </p:tavLst>
                                    </p:anim>
                                  </p:childTnLst>
                                </p:cTn>
                              </p:par>
                              <p:par>
                                <p:cTn id="30" presetID="21" presetClass="entr" presetSubtype="1"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3000"/>
                                        <p:tgtEl>
                                          <p:spTgt spid="15"/>
                                        </p:tgtEl>
                                      </p:cBhvr>
                                    </p:animEffect>
                                  </p:childTnLst>
                                </p:cTn>
                              </p:par>
                            </p:childTnLst>
                          </p:cTn>
                        </p:par>
                        <p:par>
                          <p:cTn id="33" fill="hold">
                            <p:stCondLst>
                              <p:cond delay="6250"/>
                            </p:stCondLst>
                            <p:childTnLst>
                              <p:par>
                                <p:cTn id="34" presetID="16" presetClass="entr" presetSubtype="21" fill="hold" nodeType="afterEffect">
                                  <p:stCondLst>
                                    <p:cond delay="75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2250"/>
                                        <p:tgtEl>
                                          <p:spTgt spid="16"/>
                                        </p:tgtEl>
                                      </p:cBhvr>
                                    </p:animEffect>
                                  </p:childTnLst>
                                </p:cTn>
                              </p:par>
                            </p:childTnLst>
                          </p:cTn>
                        </p:par>
                        <p:par>
                          <p:cTn id="37" fill="hold">
                            <p:stCondLst>
                              <p:cond delay="9250"/>
                            </p:stCondLst>
                            <p:childTnLst>
                              <p:par>
                                <p:cTn id="38" presetID="31" presetClass="entr" presetSubtype="0" fill="hold" nodeType="afterEffect">
                                  <p:stCondLst>
                                    <p:cond delay="75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750" fill="hold"/>
                                        <p:tgtEl>
                                          <p:spTgt spid="20"/>
                                        </p:tgtEl>
                                        <p:attrNameLst>
                                          <p:attrName>ppt_w</p:attrName>
                                        </p:attrNameLst>
                                      </p:cBhvr>
                                      <p:tavLst>
                                        <p:tav tm="0">
                                          <p:val>
                                            <p:fltVal val="0"/>
                                          </p:val>
                                        </p:tav>
                                        <p:tav tm="100000">
                                          <p:val>
                                            <p:strVal val="#ppt_w"/>
                                          </p:val>
                                        </p:tav>
                                      </p:tavLst>
                                    </p:anim>
                                    <p:anim calcmode="lin" valueType="num">
                                      <p:cBhvr>
                                        <p:cTn id="41" dur="2750" fill="hold"/>
                                        <p:tgtEl>
                                          <p:spTgt spid="20"/>
                                        </p:tgtEl>
                                        <p:attrNameLst>
                                          <p:attrName>ppt_h</p:attrName>
                                        </p:attrNameLst>
                                      </p:cBhvr>
                                      <p:tavLst>
                                        <p:tav tm="0">
                                          <p:val>
                                            <p:fltVal val="0"/>
                                          </p:val>
                                        </p:tav>
                                        <p:tav tm="100000">
                                          <p:val>
                                            <p:strVal val="#ppt_h"/>
                                          </p:val>
                                        </p:tav>
                                      </p:tavLst>
                                    </p:anim>
                                    <p:anim calcmode="lin" valueType="num">
                                      <p:cBhvr>
                                        <p:cTn id="42" dur="2750" fill="hold"/>
                                        <p:tgtEl>
                                          <p:spTgt spid="20"/>
                                        </p:tgtEl>
                                        <p:attrNameLst>
                                          <p:attrName>style.rotation</p:attrName>
                                        </p:attrNameLst>
                                      </p:cBhvr>
                                      <p:tavLst>
                                        <p:tav tm="0">
                                          <p:val>
                                            <p:fltVal val="90"/>
                                          </p:val>
                                        </p:tav>
                                        <p:tav tm="100000">
                                          <p:val>
                                            <p:fltVal val="0"/>
                                          </p:val>
                                        </p:tav>
                                      </p:tavLst>
                                    </p:anim>
                                    <p:animEffect transition="in" filter="fade">
                                      <p:cBhvr>
                                        <p:cTn id="43" dur="2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4"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619672" y="288540"/>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899591" y="542884"/>
            <a:ext cx="8038795" cy="5478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gn="just" eaLnBrk="0" fontAlgn="base" hangingPunct="0">
              <a:spcBef>
                <a:spcPct val="0"/>
              </a:spcBef>
              <a:spcAft>
                <a:spcPct val="0"/>
              </a:spcAft>
              <a:buFont typeface="Wingdings" panose="05000000000000000000" pitchFamily="2" charset="2"/>
              <a:buChar char="ü"/>
            </a:pPr>
            <a:r>
              <a:rPr lang="en-US" altLang="en-US" sz="24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2016</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are</a:t>
            </a:r>
            <a:r>
              <a:rPr lang="ro-RO"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loc</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cea</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mai</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mare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revoltă</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din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ultimii</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ani</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t>
            </a:r>
            <a:endPar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algn="just">
              <a:buFont typeface="Wingdings" panose="05000000000000000000" pitchFamily="2" charset="2"/>
              <a:buChar char="ü"/>
            </a:pPr>
            <a:r>
              <a:rPr lang="en-US" altLang="en-US" sz="24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2017</a:t>
            </a:r>
            <a:r>
              <a:rPr lang="en-US" altLang="en-US"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sz="1400" dirty="0">
                <a:effectLst>
                  <a:outerShdw blurRad="38100" dist="38100" dir="2700000" algn="tl">
                    <a:srgbClr val="000000">
                      <a:alpha val="43137"/>
                    </a:srgbClr>
                  </a:outerShdw>
                </a:effectLst>
                <a:latin typeface="Lucida Handwriting" panose="03010101010101010101" pitchFamily="66" charset="0"/>
              </a:rPr>
              <a:t>se </a:t>
            </a:r>
            <a:r>
              <a:rPr lang="en-US" sz="1400" dirty="0" err="1">
                <a:effectLst>
                  <a:outerShdw blurRad="38100" dist="38100" dir="2700000" algn="tl">
                    <a:srgbClr val="000000">
                      <a:alpha val="43137"/>
                    </a:srgbClr>
                  </a:outerShdw>
                </a:effectLst>
                <a:latin typeface="Lucida Handwriting" panose="03010101010101010101" pitchFamily="66" charset="0"/>
              </a:rPr>
              <a:t>continuă</a:t>
            </a:r>
            <a:r>
              <a:rPr lang="en-US" sz="1400" dirty="0">
                <a:effectLst>
                  <a:outerShdw blurRad="38100" dist="38100" dir="2700000" algn="tl">
                    <a:srgbClr val="000000">
                      <a:alpha val="43137"/>
                    </a:srgbClr>
                  </a:outerShdw>
                </a:effectLst>
                <a:latin typeface="Lucida Handwriting" panose="03010101010101010101" pitchFamily="66" charset="0"/>
              </a:rPr>
              <a:t> </a:t>
            </a:r>
            <a:r>
              <a:rPr lang="en-US" sz="1400" dirty="0" err="1">
                <a:effectLst>
                  <a:outerShdw blurRad="38100" dist="38100" dir="2700000" algn="tl">
                    <a:srgbClr val="000000">
                      <a:alpha val="43137"/>
                    </a:srgbClr>
                  </a:outerShdw>
                </a:effectLst>
                <a:latin typeface="Lucida Handwriting" panose="03010101010101010101" pitchFamily="66" charset="0"/>
              </a:rPr>
              <a:t>procesul</a:t>
            </a:r>
            <a:r>
              <a:rPr lang="en-US" sz="1400" dirty="0">
                <a:effectLst>
                  <a:outerShdw blurRad="38100" dist="38100" dir="2700000" algn="tl">
                    <a:srgbClr val="000000">
                      <a:alpha val="43137"/>
                    </a:srgbClr>
                  </a:outerShdw>
                </a:effectLst>
                <a:latin typeface="Lucida Handwriting" panose="03010101010101010101" pitchFamily="66" charset="0"/>
              </a:rPr>
              <a:t> de </a:t>
            </a:r>
            <a:r>
              <a:rPr lang="en-US" sz="1400" dirty="0" err="1">
                <a:effectLst>
                  <a:outerShdw blurRad="38100" dist="38100" dir="2700000" algn="tl">
                    <a:srgbClr val="000000">
                      <a:alpha val="43137"/>
                    </a:srgbClr>
                  </a:outerShdw>
                </a:effectLst>
                <a:latin typeface="Lucida Handwriting" panose="03010101010101010101" pitchFamily="66" charset="0"/>
              </a:rPr>
              <a:t>înbunătățire</a:t>
            </a:r>
            <a:r>
              <a:rPr lang="en-US" sz="1400" dirty="0">
                <a:effectLst>
                  <a:outerShdw blurRad="38100" dist="38100" dir="2700000" algn="tl">
                    <a:srgbClr val="000000">
                      <a:alpha val="43137"/>
                    </a:srgbClr>
                  </a:outerShdw>
                </a:effectLst>
                <a:latin typeface="Lucida Handwriting" panose="03010101010101010101" pitchFamily="66" charset="0"/>
              </a:rPr>
              <a:t> a </a:t>
            </a:r>
            <a:r>
              <a:rPr lang="en-US" sz="1400" dirty="0" err="1">
                <a:effectLst>
                  <a:outerShdw blurRad="38100" dist="38100" dir="2700000" algn="tl">
                    <a:srgbClr val="000000">
                      <a:alpha val="43137"/>
                    </a:srgbClr>
                  </a:outerShdw>
                </a:effectLst>
                <a:latin typeface="Lucida Handwriting" panose="03010101010101010101" pitchFamily="66" charset="0"/>
              </a:rPr>
              <a:t>condițiilor</a:t>
            </a:r>
            <a:r>
              <a:rPr lang="en-US" sz="1400" dirty="0">
                <a:effectLst>
                  <a:outerShdw blurRad="38100" dist="38100" dir="2700000" algn="tl">
                    <a:srgbClr val="000000">
                      <a:alpha val="43137"/>
                    </a:srgbClr>
                  </a:outerShdw>
                </a:effectLst>
                <a:latin typeface="Lucida Handwriting" panose="03010101010101010101" pitchFamily="66" charset="0"/>
              </a:rPr>
              <a:t> de </a:t>
            </a:r>
            <a:r>
              <a:rPr lang="en-US" sz="1400" dirty="0" err="1">
                <a:effectLst>
                  <a:outerShdw blurRad="38100" dist="38100" dir="2700000" algn="tl">
                    <a:srgbClr val="000000">
                      <a:alpha val="43137"/>
                    </a:srgbClr>
                  </a:outerShdw>
                </a:effectLst>
                <a:latin typeface="Lucida Handwriting" panose="03010101010101010101" pitchFamily="66" charset="0"/>
              </a:rPr>
              <a:t>muncă</a:t>
            </a:r>
            <a:r>
              <a:rPr lang="en-US" sz="1400" dirty="0">
                <a:effectLst>
                  <a:outerShdw blurRad="38100" dist="38100" dir="2700000" algn="tl">
                    <a:srgbClr val="000000">
                      <a:alpha val="43137"/>
                    </a:srgbClr>
                  </a:outerShdw>
                </a:effectLst>
                <a:latin typeface="Lucida Handwriting" panose="03010101010101010101" pitchFamily="66" charset="0"/>
              </a:rPr>
              <a:t> </a:t>
            </a:r>
            <a:r>
              <a:rPr lang="en-US" sz="1600" dirty="0">
                <a:latin typeface="Gabriola" panose="04040605051002020D02" pitchFamily="82" charset="0"/>
              </a:rPr>
              <a:t>(se </a:t>
            </a:r>
            <a:r>
              <a:rPr lang="en-US" sz="1600" dirty="0" err="1">
                <a:latin typeface="Gabriola" panose="04040605051002020D02" pitchFamily="82" charset="0"/>
              </a:rPr>
              <a:t>amenajează</a:t>
            </a:r>
            <a:r>
              <a:rPr lang="en-US" sz="1600" dirty="0">
                <a:latin typeface="Gabriola" panose="04040605051002020D02" pitchFamily="82" charset="0"/>
              </a:rPr>
              <a:t> </a:t>
            </a:r>
            <a:r>
              <a:rPr lang="en-US" sz="1600" dirty="0" err="1">
                <a:latin typeface="Gabriola" panose="04040605051002020D02" pitchFamily="82" charset="0"/>
              </a:rPr>
              <a:t>spaţiu</a:t>
            </a:r>
            <a:r>
              <a:rPr lang="en-US" sz="1600" dirty="0">
                <a:latin typeface="Gabriola" panose="04040605051002020D02" pitchFamily="82" charset="0"/>
              </a:rPr>
              <a:t> </a:t>
            </a:r>
            <a:r>
              <a:rPr lang="en-US" sz="1600" dirty="0" err="1">
                <a:latin typeface="Gabriola" panose="04040605051002020D02" pitchFamily="82" charset="0"/>
              </a:rPr>
              <a:t>pentru</a:t>
            </a:r>
            <a:r>
              <a:rPr lang="en-US" sz="1600" dirty="0">
                <a:latin typeface="Gabriola" panose="04040605051002020D02" pitchFamily="82" charset="0"/>
              </a:rPr>
              <a:t> </a:t>
            </a:r>
            <a:r>
              <a:rPr lang="en-US" sz="1600" dirty="0" err="1">
                <a:latin typeface="Gabriola" panose="04040605051002020D02" pitchFamily="82" charset="0"/>
              </a:rPr>
              <a:t>vestiar</a:t>
            </a:r>
            <a:r>
              <a:rPr lang="en-US" sz="1600" dirty="0">
                <a:latin typeface="Gabriola" panose="04040605051002020D02" pitchFamily="82" charset="0"/>
              </a:rPr>
              <a:t> </a:t>
            </a:r>
            <a:r>
              <a:rPr lang="en-US" sz="1600" dirty="0" err="1">
                <a:latin typeface="Gabriola" panose="04040605051002020D02" pitchFamily="82" charset="0"/>
              </a:rPr>
              <a:t>femei</a:t>
            </a:r>
            <a:r>
              <a:rPr lang="en-US" sz="1600" dirty="0">
                <a:latin typeface="Gabriola" panose="04040605051002020D02" pitchFamily="82" charset="0"/>
              </a:rPr>
              <a:t>, </a:t>
            </a:r>
            <a:r>
              <a:rPr lang="en-US" sz="1600" dirty="0" err="1">
                <a:latin typeface="Gabriola" panose="04040605051002020D02" pitchFamily="82" charset="0"/>
              </a:rPr>
              <a:t>grup</a:t>
            </a:r>
            <a:r>
              <a:rPr lang="en-US" sz="1600" dirty="0">
                <a:latin typeface="Gabriola" panose="04040605051002020D02" pitchFamily="82" charset="0"/>
              </a:rPr>
              <a:t> </a:t>
            </a:r>
            <a:r>
              <a:rPr lang="en-US" sz="1600" dirty="0" err="1">
                <a:latin typeface="Gabriola" panose="04040605051002020D02" pitchFamily="82" charset="0"/>
              </a:rPr>
              <a:t>sanitar</a:t>
            </a:r>
            <a:r>
              <a:rPr lang="en-US" sz="1600" dirty="0">
                <a:latin typeface="Gabriola" panose="04040605051002020D02" pitchFamily="82" charset="0"/>
              </a:rPr>
              <a:t> PC1, </a:t>
            </a:r>
            <a:r>
              <a:rPr lang="en-US" sz="1600" dirty="0" err="1">
                <a:latin typeface="Gabriola" panose="04040605051002020D02" pitchFamily="82" charset="0"/>
              </a:rPr>
              <a:t>birou</a:t>
            </a:r>
            <a:r>
              <a:rPr lang="en-US" sz="1600" dirty="0">
                <a:latin typeface="Gabriola" panose="04040605051002020D02" pitchFamily="82" charset="0"/>
              </a:rPr>
              <a:t> </a:t>
            </a:r>
            <a:r>
              <a:rPr lang="en-US" sz="1600" dirty="0" err="1">
                <a:latin typeface="Gabriola" panose="04040605051002020D02" pitchFamily="82" charset="0"/>
              </a:rPr>
              <a:t>sindicat</a:t>
            </a:r>
            <a:r>
              <a:rPr lang="en-US" sz="1600" dirty="0">
                <a:latin typeface="Gabriola" panose="04040605051002020D02" pitchFamily="82" charset="0"/>
              </a:rPr>
              <a:t>, </a:t>
            </a:r>
            <a:r>
              <a:rPr lang="en-US" sz="1600" dirty="0" err="1">
                <a:latin typeface="Gabriola" panose="04040605051002020D02" pitchFamily="82" charset="0"/>
              </a:rPr>
              <a:t>dormitor</a:t>
            </a:r>
            <a:r>
              <a:rPr lang="en-US" sz="1600" dirty="0">
                <a:latin typeface="Gabriola" panose="04040605051002020D02" pitchFamily="82" charset="0"/>
              </a:rPr>
              <a:t> </a:t>
            </a:r>
            <a:r>
              <a:rPr lang="en-US" sz="1600" dirty="0" err="1">
                <a:latin typeface="Gabriola" panose="04040605051002020D02" pitchFamily="82" charset="0"/>
              </a:rPr>
              <a:t>grupa</a:t>
            </a:r>
            <a:r>
              <a:rPr lang="en-US" sz="1600" dirty="0">
                <a:latin typeface="Gabriola" panose="04040605051002020D02" pitchFamily="82" charset="0"/>
              </a:rPr>
              <a:t> de </a:t>
            </a:r>
            <a:r>
              <a:rPr lang="en-US" sz="1600" dirty="0" err="1">
                <a:latin typeface="Gabriola" panose="04040605051002020D02" pitchFamily="82" charset="0"/>
              </a:rPr>
              <a:t>intervenție</a:t>
            </a:r>
            <a:r>
              <a:rPr lang="en-US" sz="1600" dirty="0">
                <a:latin typeface="Gabriola" panose="04040605051002020D02" pitchFamily="82" charset="0"/>
              </a:rPr>
              <a:t>, </a:t>
            </a:r>
            <a:r>
              <a:rPr lang="en-US" sz="1600" dirty="0" err="1">
                <a:latin typeface="Gabriola" panose="04040605051002020D02" pitchFamily="82" charset="0"/>
              </a:rPr>
              <a:t>tâmplărie</a:t>
            </a:r>
            <a:r>
              <a:rPr lang="en-US" sz="1600" dirty="0">
                <a:latin typeface="Gabriola" panose="04040605051002020D02" pitchFamily="82" charset="0"/>
              </a:rPr>
              <a:t> la </a:t>
            </a:r>
            <a:r>
              <a:rPr lang="en-US" sz="1600" dirty="0" err="1">
                <a:latin typeface="Gabriola" panose="04040605051002020D02" pitchFamily="82" charset="0"/>
              </a:rPr>
              <a:t>cluburi</a:t>
            </a:r>
            <a:r>
              <a:rPr lang="en-US" sz="1600" dirty="0">
                <a:latin typeface="Gabriola" panose="04040605051002020D02" pitchFamily="82" charset="0"/>
              </a:rPr>
              <a:t> </a:t>
            </a:r>
            <a:r>
              <a:rPr lang="en-US" sz="1600" dirty="0" err="1">
                <a:latin typeface="Gabriola" panose="04040605051002020D02" pitchFamily="82" charset="0"/>
              </a:rPr>
              <a:t>și</a:t>
            </a:r>
            <a:r>
              <a:rPr lang="en-US" sz="1600" dirty="0">
                <a:latin typeface="Gabriola" panose="04040605051002020D02" pitchFamily="82" charset="0"/>
              </a:rPr>
              <a:t> </a:t>
            </a:r>
            <a:r>
              <a:rPr lang="en-US" sz="1600" dirty="0" err="1">
                <a:latin typeface="Gabriola" panose="04040605051002020D02" pitchFamily="82" charset="0"/>
              </a:rPr>
              <a:t>cabinete</a:t>
            </a:r>
            <a:r>
              <a:rPr lang="en-US" sz="1600" dirty="0">
                <a:latin typeface="Gabriola" panose="04040605051002020D02" pitchFamily="82" charset="0"/>
              </a:rPr>
              <a:t> SEAP, cabinet medical</a:t>
            </a:r>
            <a:r>
              <a:rPr lang="en-US" sz="1600" dirty="0" smtClean="0">
                <a:latin typeface="Gabriola" panose="04040605051002020D02" pitchFamily="82" charset="0"/>
              </a:rPr>
              <a:t>).</a:t>
            </a:r>
          </a:p>
          <a:p>
            <a:pPr algn="just">
              <a:buFont typeface="Wingdings" panose="05000000000000000000" pitchFamily="2" charset="2"/>
              <a:buChar char="ü"/>
            </a:pPr>
            <a:r>
              <a:rPr lang="en-US" altLang="en-US" sz="24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2018</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se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demarează</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dezafectarea</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corpului</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 de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clădire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și</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se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înjumătățește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efectivul</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deținuți</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endPar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endParaRPr>
          </a:p>
          <a:p>
            <a:pPr algn="just">
              <a:buFont typeface="Wingdings" panose="05000000000000000000" pitchFamily="2" charset="2"/>
              <a:buChar char="ü"/>
            </a:pPr>
            <a:r>
              <a:rPr lang="en-US" sz="2400" dirty="0" smtClean="0">
                <a:effectLst>
                  <a:outerShdw blurRad="38100" dist="38100" dir="2700000" algn="tl">
                    <a:srgbClr val="000000">
                      <a:alpha val="43137"/>
                    </a:srgbClr>
                  </a:outerShdw>
                </a:effectLst>
                <a:latin typeface="Gabriola" panose="04040605051002020D02" pitchFamily="82" charset="0"/>
              </a:rPr>
              <a:t>2019</a:t>
            </a:r>
            <a:r>
              <a:rPr lang="en-US" dirty="0" smtClean="0">
                <a:latin typeface="Lucida Handwriting" panose="03010101010101010101" pitchFamily="66" charset="0"/>
              </a:rPr>
              <a:t> </a:t>
            </a:r>
            <a:r>
              <a:rPr lang="en-US" sz="1400" dirty="0">
                <a:latin typeface="Lucida Handwriting" panose="03010101010101010101" pitchFamily="66" charset="0"/>
              </a:rPr>
              <a:t>– </a:t>
            </a:r>
            <a:r>
              <a:rPr lang="en-US" sz="1400" dirty="0">
                <a:effectLst>
                  <a:outerShdw blurRad="38100" dist="38100" dir="2700000" algn="tl">
                    <a:srgbClr val="000000">
                      <a:alpha val="43137"/>
                    </a:srgbClr>
                  </a:outerShdw>
                </a:effectLst>
                <a:latin typeface="Lucida Handwriting" panose="03010101010101010101" pitchFamily="66" charset="0"/>
              </a:rPr>
              <a:t>se </a:t>
            </a:r>
            <a:r>
              <a:rPr lang="en-US" sz="1400" dirty="0" err="1">
                <a:effectLst>
                  <a:outerShdw blurRad="38100" dist="38100" dir="2700000" algn="tl">
                    <a:srgbClr val="000000">
                      <a:alpha val="43137"/>
                    </a:srgbClr>
                  </a:outerShdw>
                </a:effectLst>
                <a:latin typeface="Lucida Handwriting" panose="03010101010101010101" pitchFamily="66" charset="0"/>
              </a:rPr>
              <a:t>modernizează</a:t>
            </a:r>
            <a:r>
              <a:rPr lang="en-US" sz="1400" dirty="0">
                <a:effectLst>
                  <a:outerShdw blurRad="38100" dist="38100" dir="2700000" algn="tl">
                    <a:srgbClr val="000000">
                      <a:alpha val="43137"/>
                    </a:srgbClr>
                  </a:outerShdw>
                </a:effectLst>
                <a:latin typeface="Lucida Handwriting" panose="03010101010101010101" pitchFamily="66" charset="0"/>
              </a:rPr>
              <a:t> </a:t>
            </a:r>
            <a:r>
              <a:rPr lang="en-US" sz="1400" dirty="0" err="1">
                <a:effectLst>
                  <a:outerShdw blurRad="38100" dist="38100" dir="2700000" algn="tl">
                    <a:srgbClr val="000000">
                      <a:alpha val="43137"/>
                    </a:srgbClr>
                  </a:outerShdw>
                </a:effectLst>
                <a:latin typeface="Lucida Handwriting" panose="03010101010101010101" pitchFamily="66" charset="0"/>
              </a:rPr>
              <a:t>accesul</a:t>
            </a:r>
            <a:r>
              <a:rPr lang="en-US" sz="1400" dirty="0">
                <a:effectLst>
                  <a:outerShdw blurRad="38100" dist="38100" dir="2700000" algn="tl">
                    <a:srgbClr val="000000">
                      <a:alpha val="43137"/>
                    </a:srgbClr>
                  </a:outerShdw>
                </a:effectLst>
                <a:latin typeface="Lucida Handwriting" panose="03010101010101010101" pitchFamily="66" charset="0"/>
              </a:rPr>
              <a:t> </a:t>
            </a:r>
            <a:r>
              <a:rPr lang="en-US" sz="1400" dirty="0" err="1">
                <a:effectLst>
                  <a:outerShdw blurRad="38100" dist="38100" dir="2700000" algn="tl">
                    <a:srgbClr val="000000">
                      <a:alpha val="43137"/>
                    </a:srgbClr>
                  </a:outerShdw>
                </a:effectLst>
                <a:latin typeface="Lucida Handwriting" panose="03010101010101010101" pitchFamily="66" charset="0"/>
              </a:rPr>
              <a:t>în</a:t>
            </a:r>
            <a:r>
              <a:rPr lang="en-US" sz="1400" dirty="0">
                <a:effectLst>
                  <a:outerShdw blurRad="38100" dist="38100" dir="2700000" algn="tl">
                    <a:srgbClr val="000000">
                      <a:alpha val="43137"/>
                    </a:srgbClr>
                  </a:outerShdw>
                </a:effectLst>
                <a:latin typeface="Lucida Handwriting" panose="03010101010101010101" pitchFamily="66" charset="0"/>
              </a:rPr>
              <a:t> </a:t>
            </a:r>
            <a:r>
              <a:rPr lang="en-US" sz="1400" dirty="0" err="1">
                <a:effectLst>
                  <a:outerShdw blurRad="38100" dist="38100" dir="2700000" algn="tl">
                    <a:srgbClr val="000000">
                      <a:alpha val="43137"/>
                    </a:srgbClr>
                  </a:outerShdw>
                </a:effectLst>
                <a:latin typeface="Lucida Handwriting" panose="03010101010101010101" pitchFamily="66" charset="0"/>
              </a:rPr>
              <a:t>postul</a:t>
            </a:r>
            <a:r>
              <a:rPr lang="en-US" sz="1400" dirty="0">
                <a:effectLst>
                  <a:outerShdw blurRad="38100" dist="38100" dir="2700000" algn="tl">
                    <a:srgbClr val="000000">
                      <a:alpha val="43137"/>
                    </a:srgbClr>
                  </a:outerShdw>
                </a:effectLst>
                <a:latin typeface="Lucida Handwriting" panose="03010101010101010101" pitchFamily="66" charset="0"/>
              </a:rPr>
              <a:t> de control </a:t>
            </a:r>
            <a:r>
              <a:rPr lang="en-US" sz="1400" dirty="0">
                <a:latin typeface="Lucida Handwriting" panose="03010101010101010101" pitchFamily="66" charset="0"/>
              </a:rPr>
              <a:t>, </a:t>
            </a:r>
            <a:r>
              <a:rPr lang="en-US" sz="1600" dirty="0">
                <a:latin typeface="Gabriola" panose="04040605051002020D02" pitchFamily="82" charset="0"/>
              </a:rPr>
              <a:t>se </a:t>
            </a:r>
            <a:r>
              <a:rPr lang="en-US" sz="1600" dirty="0" err="1">
                <a:latin typeface="Gabriola" panose="04040605051002020D02" pitchFamily="82" charset="0"/>
              </a:rPr>
              <a:t>achiziționează</a:t>
            </a:r>
            <a:r>
              <a:rPr lang="ro-RO" sz="1600" dirty="0">
                <a:latin typeface="Gabriola" panose="04040605051002020D02" pitchFamily="82" charset="0"/>
              </a:rPr>
              <a:t> </a:t>
            </a:r>
            <a:r>
              <a:rPr lang="en-US" sz="1600" dirty="0" err="1">
                <a:latin typeface="Gabriola" panose="04040605051002020D02" pitchFamily="82" charset="0"/>
              </a:rPr>
              <a:t>două</a:t>
            </a:r>
            <a:r>
              <a:rPr lang="ro-RO" sz="1600" dirty="0">
                <a:latin typeface="Gabriola" panose="04040605051002020D02" pitchFamily="82" charset="0"/>
              </a:rPr>
              <a:t> containere  care au fost amenajate în vederea asigurării fluxului de control-acces la intrarea în unitate, în PC 1</a:t>
            </a:r>
            <a:r>
              <a:rPr lang="en-US" sz="1600" dirty="0">
                <a:latin typeface="Gabriola" panose="04040605051002020D02" pitchFamily="82" charset="0"/>
              </a:rPr>
              <a:t> </a:t>
            </a:r>
            <a:r>
              <a:rPr lang="en-US" sz="1600" dirty="0" err="1">
                <a:latin typeface="Gabriola" panose="04040605051002020D02" pitchFamily="82" charset="0"/>
              </a:rPr>
              <a:t>și</a:t>
            </a:r>
            <a:r>
              <a:rPr lang="en-US" sz="1600" dirty="0">
                <a:latin typeface="Gabriola" panose="04040605051002020D02" pitchFamily="82" charset="0"/>
              </a:rPr>
              <a:t> se </a:t>
            </a:r>
            <a:r>
              <a:rPr lang="en-US" sz="1600" dirty="0" err="1">
                <a:latin typeface="Gabriola" panose="04040605051002020D02" pitchFamily="82" charset="0"/>
              </a:rPr>
              <a:t>dotează</a:t>
            </a:r>
            <a:r>
              <a:rPr lang="en-US" sz="1600" dirty="0">
                <a:latin typeface="Gabriola" panose="04040605051002020D02" pitchFamily="82" charset="0"/>
              </a:rPr>
              <a:t> cu </a:t>
            </a:r>
            <a:r>
              <a:rPr lang="en-US" sz="1600" dirty="0" err="1">
                <a:latin typeface="Gabriola" panose="04040605051002020D02" pitchFamily="82" charset="0"/>
              </a:rPr>
              <a:t>mijloace</a:t>
            </a:r>
            <a:r>
              <a:rPr lang="en-US" sz="1600" dirty="0">
                <a:latin typeface="Gabriola" panose="04040605051002020D02" pitchFamily="82" charset="0"/>
              </a:rPr>
              <a:t> de </a:t>
            </a:r>
            <a:r>
              <a:rPr lang="en-US" sz="1600" dirty="0" err="1">
                <a:latin typeface="Gabriola" panose="04040605051002020D02" pitchFamily="82" charset="0"/>
              </a:rPr>
              <a:t>verificare</a:t>
            </a:r>
            <a:r>
              <a:rPr lang="en-US" sz="1600" dirty="0">
                <a:latin typeface="Gabriola" panose="04040605051002020D02" pitchFamily="82" charset="0"/>
              </a:rPr>
              <a:t> </a:t>
            </a:r>
            <a:r>
              <a:rPr lang="en-US" sz="1600" dirty="0" err="1" smtClean="0">
                <a:latin typeface="Gabriola" panose="04040605051002020D02" pitchFamily="82" charset="0"/>
              </a:rPr>
              <a:t>moderne</a:t>
            </a:r>
            <a:r>
              <a:rPr lang="en-US" sz="1600" dirty="0" smtClean="0">
                <a:latin typeface="Gabriola" panose="04040605051002020D02" pitchFamily="82" charset="0"/>
              </a:rPr>
              <a:t> </a:t>
            </a:r>
            <a:r>
              <a:rPr lang="en-US" sz="1600" dirty="0">
                <a:latin typeface="Gabriola" panose="04040605051002020D02" pitchFamily="82" charset="0"/>
              </a:rPr>
              <a:t>(</a:t>
            </a:r>
            <a:r>
              <a:rPr lang="ro-RO" sz="1600" dirty="0">
                <a:latin typeface="Gabriola" panose="04040605051002020D02" pitchFamily="82" charset="0"/>
              </a:rPr>
              <a:t>aparat control bagaje cu raze X</a:t>
            </a:r>
            <a:r>
              <a:rPr lang="en-US" sz="1600" dirty="0">
                <a:latin typeface="Gabriola" panose="04040605051002020D02" pitchFamily="82" charset="0"/>
              </a:rPr>
              <a:t>, </a:t>
            </a:r>
            <a:r>
              <a:rPr lang="en-US" sz="1600" dirty="0" err="1">
                <a:latin typeface="Gabriola" panose="04040605051002020D02" pitchFamily="82" charset="0"/>
              </a:rPr>
              <a:t>turnichet</a:t>
            </a:r>
            <a:r>
              <a:rPr lang="en-US" sz="1600" dirty="0">
                <a:latin typeface="Gabriola" panose="04040605051002020D02" pitchFamily="82" charset="0"/>
              </a:rPr>
              <a:t>, </a:t>
            </a:r>
            <a:r>
              <a:rPr lang="en-US" sz="1600" dirty="0" err="1">
                <a:latin typeface="Gabriola" panose="04040605051002020D02" pitchFamily="82" charset="0"/>
              </a:rPr>
              <a:t>poarta</a:t>
            </a:r>
            <a:r>
              <a:rPr lang="en-US" sz="1600" dirty="0">
                <a:latin typeface="Gabriola" panose="04040605051002020D02" pitchFamily="82" charset="0"/>
              </a:rPr>
              <a:t> </a:t>
            </a:r>
            <a:r>
              <a:rPr lang="en-US" sz="1600" dirty="0" err="1">
                <a:latin typeface="Gabriola" panose="04040605051002020D02" pitchFamily="82" charset="0"/>
              </a:rPr>
              <a:t>detectare</a:t>
            </a:r>
            <a:r>
              <a:rPr lang="en-US" sz="1600" dirty="0">
                <a:latin typeface="Gabriola" panose="04040605051002020D02" pitchFamily="82" charset="0"/>
              </a:rPr>
              <a:t> </a:t>
            </a:r>
            <a:r>
              <a:rPr lang="en-US" sz="1600" dirty="0" err="1">
                <a:latin typeface="Gabriola" panose="04040605051002020D02" pitchFamily="82" charset="0"/>
              </a:rPr>
              <a:t>metale</a:t>
            </a:r>
            <a:r>
              <a:rPr lang="en-US" sz="1600" dirty="0">
                <a:latin typeface="Gabriola" panose="04040605051002020D02" pitchFamily="82" charset="0"/>
              </a:rPr>
              <a:t>)</a:t>
            </a:r>
            <a:r>
              <a:rPr lang="ro-RO" sz="1600" dirty="0" smtClean="0">
                <a:latin typeface="Gabriola" panose="04040605051002020D02" pitchFamily="82" charset="0"/>
              </a:rPr>
              <a:t>;</a:t>
            </a:r>
            <a:endParaRPr lang="en-US" sz="1600" dirty="0" smtClean="0">
              <a:latin typeface="Gabriola" panose="04040605051002020D02" pitchFamily="82" charset="0"/>
            </a:endParaRPr>
          </a:p>
          <a:p>
            <a:pPr algn="just">
              <a:buFont typeface="Wingdings" panose="05000000000000000000" pitchFamily="2" charset="2"/>
              <a:buChar char="ü"/>
            </a:pPr>
            <a:r>
              <a:rPr lang="en-US" sz="2400" dirty="0" smtClean="0">
                <a:effectLst>
                  <a:outerShdw blurRad="38100" dist="38100" dir="2700000" algn="tl">
                    <a:srgbClr val="000000">
                      <a:alpha val="43137"/>
                    </a:srgbClr>
                  </a:outerShdw>
                </a:effectLst>
                <a:latin typeface="Gabriola" panose="04040605051002020D02" pitchFamily="82" charset="0"/>
              </a:rPr>
              <a:t>2020</a:t>
            </a:r>
            <a:r>
              <a:rPr lang="en-US" dirty="0" smtClean="0">
                <a:latin typeface="Lucida Handwriting" panose="03010101010101010101" pitchFamily="66" charset="0"/>
              </a:rPr>
              <a:t> </a:t>
            </a:r>
            <a:r>
              <a:rPr lang="en-US" sz="1400" dirty="0">
                <a:latin typeface="Lucida Handwriting" panose="03010101010101010101" pitchFamily="66" charset="0"/>
              </a:rPr>
              <a:t>– </a:t>
            </a:r>
            <a:r>
              <a:rPr lang="en-US" sz="1400" dirty="0">
                <a:effectLst>
                  <a:outerShdw blurRad="38100" dist="38100" dir="2700000" algn="tl">
                    <a:srgbClr val="000000">
                      <a:alpha val="43137"/>
                    </a:srgbClr>
                  </a:outerShdw>
                </a:effectLst>
                <a:latin typeface="Lucida Handwriting" panose="03010101010101010101" pitchFamily="66" charset="0"/>
              </a:rPr>
              <a:t>se </a:t>
            </a:r>
            <a:r>
              <a:rPr lang="en-US" sz="1400" dirty="0" err="1">
                <a:effectLst>
                  <a:outerShdw blurRad="38100" dist="38100" dir="2700000" algn="tl">
                    <a:srgbClr val="000000">
                      <a:alpha val="43137"/>
                    </a:srgbClr>
                  </a:outerShdw>
                </a:effectLst>
                <a:latin typeface="Lucida Handwriting" panose="03010101010101010101" pitchFamily="66" charset="0"/>
              </a:rPr>
              <a:t>modernizează</a:t>
            </a:r>
            <a:r>
              <a:rPr lang="en-US" sz="1400" dirty="0">
                <a:effectLst>
                  <a:outerShdw blurRad="38100" dist="38100" dir="2700000" algn="tl">
                    <a:srgbClr val="000000">
                      <a:alpha val="43137"/>
                    </a:srgbClr>
                  </a:outerShdw>
                </a:effectLst>
                <a:latin typeface="Lucida Handwriting" panose="03010101010101010101" pitchFamily="66" charset="0"/>
              </a:rPr>
              <a:t> </a:t>
            </a:r>
            <a:r>
              <a:rPr lang="en-US" sz="1400" dirty="0" err="1">
                <a:effectLst>
                  <a:outerShdw blurRad="38100" dist="38100" dir="2700000" algn="tl">
                    <a:srgbClr val="000000">
                      <a:alpha val="43137"/>
                    </a:srgbClr>
                  </a:outerShdw>
                </a:effectLst>
                <a:latin typeface="Lucida Handwriting" panose="03010101010101010101" pitchFamily="66" charset="0"/>
              </a:rPr>
              <a:t>spațiile</a:t>
            </a:r>
            <a:r>
              <a:rPr lang="en-US" sz="1400" dirty="0">
                <a:effectLst>
                  <a:outerShdw blurRad="38100" dist="38100" dir="2700000" algn="tl">
                    <a:srgbClr val="000000">
                      <a:alpha val="43137"/>
                    </a:srgbClr>
                  </a:outerShdw>
                </a:effectLst>
                <a:latin typeface="Lucida Handwriting" panose="03010101010101010101" pitchFamily="66" charset="0"/>
              </a:rPr>
              <a:t> de </a:t>
            </a:r>
            <a:r>
              <a:rPr lang="en-US" sz="1400" dirty="0" err="1">
                <a:effectLst>
                  <a:outerShdw blurRad="38100" dist="38100" dir="2700000" algn="tl">
                    <a:srgbClr val="000000">
                      <a:alpha val="43137"/>
                    </a:srgbClr>
                  </a:outerShdw>
                </a:effectLst>
                <a:latin typeface="Lucida Handwriting" panose="03010101010101010101" pitchFamily="66" charset="0"/>
              </a:rPr>
              <a:t>deținere</a:t>
            </a:r>
            <a:r>
              <a:rPr lang="en-US" sz="1400" dirty="0">
                <a:effectLst>
                  <a:outerShdw blurRad="38100" dist="38100" dir="2700000" algn="tl">
                    <a:srgbClr val="000000">
                      <a:alpha val="43137"/>
                    </a:srgbClr>
                  </a:outerShdw>
                </a:effectLst>
                <a:latin typeface="Lucida Handwriting" panose="03010101010101010101" pitchFamily="66" charset="0"/>
              </a:rPr>
              <a:t> din </a:t>
            </a:r>
            <a:r>
              <a:rPr lang="en-US" sz="1400" dirty="0" err="1">
                <a:effectLst>
                  <a:outerShdw blurRad="38100" dist="38100" dir="2700000" algn="tl">
                    <a:srgbClr val="000000">
                      <a:alpha val="43137"/>
                    </a:srgbClr>
                  </a:outerShdw>
                </a:effectLst>
                <a:latin typeface="Lucida Handwriting" panose="03010101010101010101" pitchFamily="66" charset="0"/>
              </a:rPr>
              <a:t>Pavilionul</a:t>
            </a:r>
            <a:r>
              <a:rPr lang="en-US" sz="1400" dirty="0">
                <a:effectLst>
                  <a:outerShdw blurRad="38100" dist="38100" dir="2700000" algn="tl">
                    <a:srgbClr val="000000">
                      <a:alpha val="43137"/>
                    </a:srgbClr>
                  </a:outerShdw>
                </a:effectLst>
                <a:latin typeface="Lucida Handwriting" panose="03010101010101010101" pitchFamily="66" charset="0"/>
              </a:rPr>
              <a:t> D </a:t>
            </a:r>
            <a:r>
              <a:rPr lang="en-US" sz="1600" dirty="0" err="1">
                <a:latin typeface="Gabriola" panose="04040605051002020D02" pitchFamily="82" charset="0"/>
              </a:rPr>
              <a:t>prin</a:t>
            </a:r>
            <a:r>
              <a:rPr lang="en-US" sz="1600" dirty="0">
                <a:latin typeface="Gabriola" panose="04040605051002020D02" pitchFamily="82" charset="0"/>
              </a:rPr>
              <a:t> </a:t>
            </a:r>
            <a:r>
              <a:rPr lang="en-US" sz="1600" dirty="0" err="1">
                <a:latin typeface="Gabriola" panose="04040605051002020D02" pitchFamily="82" charset="0"/>
              </a:rPr>
              <a:t>lucrări</a:t>
            </a:r>
            <a:r>
              <a:rPr lang="en-US" sz="1600" dirty="0">
                <a:latin typeface="Gabriola" panose="04040605051002020D02" pitchFamily="82" charset="0"/>
              </a:rPr>
              <a:t> de </a:t>
            </a:r>
            <a:r>
              <a:rPr lang="en-US" sz="1600" dirty="0" err="1">
                <a:latin typeface="Gabriola" panose="04040605051002020D02" pitchFamily="82" charset="0"/>
              </a:rPr>
              <a:t>intervenție</a:t>
            </a:r>
            <a:r>
              <a:rPr lang="en-US" sz="1600" dirty="0">
                <a:latin typeface="Gabriola" panose="04040605051002020D02" pitchFamily="82" charset="0"/>
              </a:rPr>
              <a:t> de </a:t>
            </a:r>
            <a:r>
              <a:rPr lang="en-US" sz="1600" dirty="0" err="1">
                <a:latin typeface="Gabriola" panose="04040605051002020D02" pitchFamily="82" charset="0"/>
              </a:rPr>
              <a:t>mică</a:t>
            </a:r>
            <a:r>
              <a:rPr lang="en-US" sz="1600" dirty="0">
                <a:latin typeface="Gabriola" panose="04040605051002020D02" pitchFamily="82" charset="0"/>
              </a:rPr>
              <a:t> </a:t>
            </a:r>
            <a:r>
              <a:rPr lang="en-US" sz="1600" dirty="0" err="1">
                <a:latin typeface="Gabriola" panose="04040605051002020D02" pitchFamily="82" charset="0"/>
              </a:rPr>
              <a:t>amploare</a:t>
            </a:r>
            <a:r>
              <a:rPr lang="en-US" sz="1600" dirty="0">
                <a:latin typeface="Gabriola" panose="04040605051002020D02" pitchFamily="82" charset="0"/>
              </a:rPr>
              <a:t> </a:t>
            </a:r>
            <a:r>
              <a:rPr lang="en-US" sz="1600" dirty="0" err="1">
                <a:latin typeface="Gabriola" panose="04040605051002020D02" pitchFamily="82" charset="0"/>
              </a:rPr>
              <a:t>fără</a:t>
            </a:r>
            <a:r>
              <a:rPr lang="en-US" sz="1600" dirty="0">
                <a:latin typeface="Gabriola" panose="04040605051002020D02" pitchFamily="82" charset="0"/>
              </a:rPr>
              <a:t> </a:t>
            </a:r>
            <a:r>
              <a:rPr lang="en-US" sz="1600" dirty="0" err="1">
                <a:latin typeface="Gabriola" panose="04040605051002020D02" pitchFamily="82" charset="0"/>
              </a:rPr>
              <a:t>autorizație</a:t>
            </a:r>
            <a:r>
              <a:rPr lang="en-US" sz="1600" dirty="0">
                <a:latin typeface="Gabriola" panose="04040605051002020D02" pitchFamily="82" charset="0"/>
              </a:rPr>
              <a:t> de </a:t>
            </a:r>
            <a:r>
              <a:rPr lang="en-US" sz="1600" dirty="0" err="1">
                <a:latin typeface="Gabriola" panose="04040605051002020D02" pitchFamily="82" charset="0"/>
              </a:rPr>
              <a:t>construcție</a:t>
            </a:r>
            <a:r>
              <a:rPr lang="en-US" sz="1600" dirty="0">
                <a:latin typeface="Gabriola" panose="04040605051002020D02" pitchFamily="82" charset="0"/>
              </a:rPr>
              <a:t> de </a:t>
            </a:r>
            <a:r>
              <a:rPr lang="en-US" sz="1600" dirty="0" err="1">
                <a:latin typeface="Gabriola" panose="04040605051002020D02" pitchFamily="82" charset="0"/>
              </a:rPr>
              <a:t>natura</a:t>
            </a:r>
            <a:r>
              <a:rPr lang="en-US" sz="1600" dirty="0">
                <a:latin typeface="Gabriola" panose="04040605051002020D02" pitchFamily="82" charset="0"/>
              </a:rPr>
              <a:t> </a:t>
            </a:r>
            <a:r>
              <a:rPr lang="en-US" sz="1600" dirty="0" err="1">
                <a:latin typeface="Gabriola" panose="04040605051002020D02" pitchFamily="82" charset="0"/>
              </a:rPr>
              <a:t>investițiilor</a:t>
            </a:r>
            <a:r>
              <a:rPr lang="en-US" sz="1600" dirty="0">
                <a:latin typeface="Gabriola" panose="04040605051002020D02" pitchFamily="82" charset="0"/>
              </a:rPr>
              <a:t>; </a:t>
            </a:r>
            <a:endParaRPr lang="en-US" sz="1600" dirty="0" smtClean="0">
              <a:latin typeface="Gabriola" panose="04040605051002020D02" pitchFamily="82" charset="0"/>
            </a:endParaRPr>
          </a:p>
          <a:p>
            <a:pPr algn="just">
              <a:buFont typeface="Wingdings" panose="05000000000000000000" pitchFamily="2" charset="2"/>
              <a:buChar char="ü"/>
            </a:pPr>
            <a:r>
              <a:rPr lang="en-US" altLang="en-US" sz="24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2021</a:t>
            </a:r>
            <a:r>
              <a:rPr lang="en-US" altLang="en-US"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are</a:t>
            </a:r>
            <a:r>
              <a:rPr lang="ro-RO"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loc</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cea</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mai</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mare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absorție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de personal din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istorie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sunt</a:t>
            </a:r>
            <a:r>
              <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angajați</a:t>
            </a:r>
            <a:r>
              <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peste</a:t>
            </a:r>
            <a:r>
              <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50 de </a:t>
            </a:r>
            <a:r>
              <a:rPr lang="en-US"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funcționari</a:t>
            </a:r>
            <a:r>
              <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publici</a:t>
            </a:r>
            <a:r>
              <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cu </a:t>
            </a:r>
            <a:r>
              <a:rPr lang="en-US"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statut</a:t>
            </a:r>
            <a:r>
              <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special</a:t>
            </a:r>
            <a:r>
              <a:rPr lang="en-US"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algn="just">
              <a:buFont typeface="Wingdings" panose="05000000000000000000" pitchFamily="2" charset="2"/>
              <a:buChar char="ü"/>
            </a:pPr>
            <a:r>
              <a:rPr lang="en-US" altLang="en-US" sz="24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2022</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a:t>
            </a:r>
            <a:r>
              <a:rPr lang="en-US" sz="1400" dirty="0">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d</a:t>
            </a:r>
            <a:r>
              <a:rPr lang="ro-RO" sz="1400" dirty="0">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ot</a:t>
            </a:r>
            <a:r>
              <a:rPr lang="en-US" sz="1400" dirty="0" err="1">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ează</a:t>
            </a:r>
            <a:r>
              <a:rPr lang="ro-RO" sz="1400" dirty="0">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 personalul</a:t>
            </a:r>
            <a:r>
              <a:rPr lang="en-US" sz="1400" dirty="0">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 </a:t>
            </a:r>
            <a:r>
              <a:rPr lang="ro-RO" sz="1400" dirty="0">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cu </a:t>
            </a:r>
            <a:r>
              <a:rPr lang="en-US" sz="1400" dirty="0" err="1" smtClean="0">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camere</a:t>
            </a:r>
            <a:r>
              <a:rPr lang="en-US" sz="1400" dirty="0" smtClean="0">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 video </a:t>
            </a:r>
            <a:r>
              <a:rPr lang="en-US" sz="1400" dirty="0" err="1">
                <a:effectLst>
                  <a:outerShdw blurRad="38100" dist="38100" dir="2700000" algn="tl">
                    <a:srgbClr val="000000">
                      <a:alpha val="43137"/>
                    </a:srgbClr>
                  </a:outerShdw>
                </a:effectLst>
                <a:latin typeface="Lucida Handwriting" panose="03010101010101010101" pitchFamily="66" charset="0"/>
                <a:cs typeface="Arial" panose="020B0604020202020204" pitchFamily="34" charset="0"/>
              </a:rPr>
              <a:t>portabile</a:t>
            </a:r>
            <a:r>
              <a:rPr lang="en-US"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ro-RO"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se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demarează</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lucrările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de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modernizare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sectorului</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Vizită</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t>
            </a:r>
          </a:p>
          <a:p>
            <a:pPr algn="just">
              <a:buFont typeface="Wingdings" panose="05000000000000000000" pitchFamily="2" charset="2"/>
              <a:buChar char="ü"/>
            </a:pPr>
            <a:r>
              <a:rPr lang="en-US" altLang="en-US" sz="24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2023</a:t>
            </a:r>
            <a:r>
              <a:rPr lang="en-US" altLang="en-US"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se </a:t>
            </a:r>
            <a:r>
              <a:rPr lang="en-US" altLang="en-US" sz="1400"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modernizează</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Blocul</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alimentar</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și</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se </a:t>
            </a:r>
            <a:r>
              <a:rPr lang="en-US" altLang="en-US" sz="1400"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dotează</a:t>
            </a:r>
            <a:r>
              <a:rPr lang="en-US" altLang="en-US" sz="14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cu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echipamente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4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moderne</a:t>
            </a:r>
            <a:r>
              <a:rPr lang="en-US" altLang="en-US" sz="14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en-US" altLang="en-US" sz="1600" b="1" dirty="0" err="1">
                <a:latin typeface="Gabriola" panose="04040605051002020D02" pitchFamily="82" charset="0"/>
                <a:ea typeface="Calibri" panose="020F0502020204030204" pitchFamily="34" charset="0"/>
                <a:cs typeface="Arial" panose="020B0604020202020204" pitchFamily="34" charset="0"/>
              </a:rPr>
              <a:t>achiziționate</a:t>
            </a:r>
            <a:r>
              <a:rPr lang="en-US" altLang="en-US" sz="1600" dirty="0">
                <a:latin typeface="Gabriola" panose="04040605051002020D02" pitchFamily="82" charset="0"/>
                <a:ea typeface="Calibri" panose="020F0502020204030204" pitchFamily="34" charset="0"/>
                <a:cs typeface="Arial" panose="020B0604020202020204" pitchFamily="34" charset="0"/>
              </a:rPr>
              <a:t> </a:t>
            </a:r>
            <a:r>
              <a:rPr lang="en-US" altLang="en-US" sz="1600" b="1" dirty="0">
                <a:latin typeface="Gabriola" panose="04040605051002020D02" pitchFamily="82" charset="0"/>
                <a:ea typeface="Calibri" panose="020F0502020204030204" pitchFamily="34" charset="0"/>
                <a:cs typeface="Arial" panose="020B0604020202020204" pitchFamily="34" charset="0"/>
              </a:rPr>
              <a:t>din </a:t>
            </a:r>
            <a:r>
              <a:rPr lang="en-US" altLang="en-US" sz="1600" b="1" dirty="0" err="1">
                <a:latin typeface="Gabriola" panose="04040605051002020D02" pitchFamily="82" charset="0"/>
                <a:ea typeface="Calibri" panose="020F0502020204030204" pitchFamily="34" charset="0"/>
                <a:cs typeface="Arial" panose="020B0604020202020204" pitchFamily="34" charset="0"/>
              </a:rPr>
              <a:t>fonduri</a:t>
            </a:r>
            <a:r>
              <a:rPr lang="en-US" altLang="en-US" sz="1600" b="1" dirty="0">
                <a:latin typeface="Gabriola" panose="04040605051002020D02" pitchFamily="82" charset="0"/>
                <a:ea typeface="Calibri" panose="020F0502020204030204" pitchFamily="34" charset="0"/>
                <a:cs typeface="Arial" panose="020B0604020202020204" pitchFamily="34" charset="0"/>
              </a:rPr>
              <a:t> </a:t>
            </a:r>
            <a:r>
              <a:rPr lang="en-US" altLang="en-US" sz="1600" b="1" dirty="0" err="1">
                <a:latin typeface="Gabriola" panose="04040605051002020D02" pitchFamily="82" charset="0"/>
                <a:ea typeface="Calibri" panose="020F0502020204030204" pitchFamily="34" charset="0"/>
                <a:cs typeface="Arial" panose="020B0604020202020204" pitchFamily="34" charset="0"/>
              </a:rPr>
              <a:t>nerambursabile</a:t>
            </a:r>
            <a:r>
              <a:rPr lang="en-US" altLang="en-US" sz="1600" b="1" dirty="0">
                <a:latin typeface="Gabriola" panose="04040605051002020D02" pitchFamily="82" charset="0"/>
                <a:ea typeface="Calibri" panose="020F0502020204030204" pitchFamily="34" charset="0"/>
                <a:cs typeface="Arial" panose="020B0604020202020204" pitchFamily="34" charset="0"/>
              </a:rPr>
              <a:t>, </a:t>
            </a:r>
            <a:r>
              <a:rPr lang="en-US" altLang="en-US" sz="1600" b="1" dirty="0" err="1">
                <a:latin typeface="Gabriola" panose="04040605051002020D02" pitchFamily="82" charset="0"/>
                <a:ea typeface="Calibri" panose="020F0502020204030204" pitchFamily="34" charset="0"/>
                <a:cs typeface="Arial" panose="020B0604020202020204" pitchFamily="34" charset="0"/>
              </a:rPr>
              <a:t>prin</a:t>
            </a:r>
            <a:r>
              <a:rPr lang="en-US" altLang="en-US" sz="1600" b="1" dirty="0">
                <a:latin typeface="Gabriola" panose="04040605051002020D02" pitchFamily="82" charset="0"/>
                <a:ea typeface="Calibri" panose="020F0502020204030204" pitchFamily="34" charset="0"/>
                <a:cs typeface="Arial" panose="020B0604020202020204" pitchFamily="34" charset="0"/>
              </a:rPr>
              <a:t> </a:t>
            </a:r>
            <a:r>
              <a:rPr lang="en-US" altLang="en-US" sz="1600" b="1" dirty="0" err="1">
                <a:latin typeface="Gabriola" panose="04040605051002020D02" pitchFamily="82" charset="0"/>
                <a:ea typeface="Calibri" panose="020F0502020204030204" pitchFamily="34" charset="0"/>
                <a:cs typeface="Arial" panose="020B0604020202020204" pitchFamily="34" charset="0"/>
              </a:rPr>
              <a:t>proiectul</a:t>
            </a:r>
            <a:r>
              <a:rPr lang="en-US" altLang="en-US" sz="1600" b="1" dirty="0">
                <a:latin typeface="Gabriola" panose="04040605051002020D02" pitchFamily="82" charset="0"/>
                <a:ea typeface="Calibri" panose="020F0502020204030204" pitchFamily="34" charset="0"/>
                <a:cs typeface="Arial" panose="020B0604020202020204" pitchFamily="34" charset="0"/>
              </a:rPr>
              <a:t> Impact Just;</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60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spTree>
    <p:extLst>
      <p:ext uri="{BB962C8B-B14F-4D97-AF65-F5344CB8AC3E}">
        <p14:creationId xmlns:p14="http://schemas.microsoft.com/office/powerpoint/2010/main" val="1784366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250"/>
                                        <p:tgtEl>
                                          <p:spTgt spid="2">
                                            <p:txEl>
                                              <p:pRg st="0" end="0"/>
                                            </p:txEl>
                                          </p:spTgt>
                                        </p:tgtEl>
                                      </p:cBhvr>
                                    </p:animEffect>
                                    <p:anim calcmode="lin" valueType="num">
                                      <p:cBhvr>
                                        <p:cTn id="14" dur="1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7" presetClass="entr" presetSubtype="0" fill="hold" grpId="0" nodeType="after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1250"/>
                                        <p:tgtEl>
                                          <p:spTgt spid="2">
                                            <p:txEl>
                                              <p:pRg st="1" end="1"/>
                                            </p:txEl>
                                          </p:spTgt>
                                        </p:tgtEl>
                                      </p:cBhvr>
                                    </p:animEffect>
                                    <p:anim calcmode="lin" valueType="num">
                                      <p:cBhvr>
                                        <p:cTn id="20" dur="125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1" dur="125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3500"/>
                            </p:stCondLst>
                            <p:childTnLst>
                              <p:par>
                                <p:cTn id="23" presetID="47" presetClass="entr" presetSubtype="0" fill="hold" grpId="0" nodeType="after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animEffect transition="in" filter="fade">
                                      <p:cBhvr>
                                        <p:cTn id="25" dur="1250"/>
                                        <p:tgtEl>
                                          <p:spTgt spid="2">
                                            <p:txEl>
                                              <p:pRg st="2" end="2"/>
                                            </p:txEl>
                                          </p:spTgt>
                                        </p:tgtEl>
                                      </p:cBhvr>
                                    </p:animEffect>
                                    <p:anim calcmode="lin" valueType="num">
                                      <p:cBhvr>
                                        <p:cTn id="26" dur="125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7" dur="125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par>
                          <p:cTn id="28" fill="hold">
                            <p:stCondLst>
                              <p:cond delay="4750"/>
                            </p:stCondLst>
                            <p:childTnLst>
                              <p:par>
                                <p:cTn id="29" presetID="47" presetClass="entr" presetSubtype="0" fill="hold" grpId="0" nodeType="after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Effect transition="in" filter="fade">
                                      <p:cBhvr>
                                        <p:cTn id="31" dur="1250"/>
                                        <p:tgtEl>
                                          <p:spTgt spid="2">
                                            <p:txEl>
                                              <p:pRg st="3" end="3"/>
                                            </p:txEl>
                                          </p:spTgt>
                                        </p:tgtEl>
                                      </p:cBhvr>
                                    </p:animEffect>
                                    <p:anim calcmode="lin" valueType="num">
                                      <p:cBhvr>
                                        <p:cTn id="32" dur="125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3" dur="125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47" presetClass="entr" presetSubtype="0" fill="hold" grpId="0" nodeType="after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Effect transition="in" filter="fade">
                                      <p:cBhvr>
                                        <p:cTn id="37" dur="1250"/>
                                        <p:tgtEl>
                                          <p:spTgt spid="2">
                                            <p:txEl>
                                              <p:pRg st="4" end="4"/>
                                            </p:txEl>
                                          </p:spTgt>
                                        </p:tgtEl>
                                      </p:cBhvr>
                                    </p:animEffect>
                                    <p:anim calcmode="lin" valueType="num">
                                      <p:cBhvr>
                                        <p:cTn id="38" dur="125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9" dur="125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par>
                          <p:cTn id="40" fill="hold">
                            <p:stCondLst>
                              <p:cond delay="7250"/>
                            </p:stCondLst>
                            <p:childTnLst>
                              <p:par>
                                <p:cTn id="41" presetID="47" presetClass="entr" presetSubtype="0" fill="hold" grpId="0" nodeType="after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animEffect transition="in" filter="fade">
                                      <p:cBhvr>
                                        <p:cTn id="43" dur="1250"/>
                                        <p:tgtEl>
                                          <p:spTgt spid="2">
                                            <p:txEl>
                                              <p:pRg st="5" end="5"/>
                                            </p:txEl>
                                          </p:spTgt>
                                        </p:tgtEl>
                                      </p:cBhvr>
                                    </p:animEffect>
                                    <p:anim calcmode="lin" valueType="num">
                                      <p:cBhvr>
                                        <p:cTn id="44" dur="125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5" dur="125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par>
                          <p:cTn id="46" fill="hold">
                            <p:stCondLst>
                              <p:cond delay="8500"/>
                            </p:stCondLst>
                            <p:childTnLst>
                              <p:par>
                                <p:cTn id="47" presetID="47" presetClass="entr" presetSubtype="0" fill="hold" grpId="0" nodeType="after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250"/>
                                        <p:tgtEl>
                                          <p:spTgt spid="2">
                                            <p:txEl>
                                              <p:pRg st="6" end="6"/>
                                            </p:txEl>
                                          </p:spTgt>
                                        </p:tgtEl>
                                      </p:cBhvr>
                                    </p:animEffect>
                                    <p:anim calcmode="lin" valueType="num">
                                      <p:cBhvr>
                                        <p:cTn id="50" dur="125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25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par>
                          <p:cTn id="52" fill="hold">
                            <p:stCondLst>
                              <p:cond delay="9750"/>
                            </p:stCondLst>
                            <p:childTnLst>
                              <p:par>
                                <p:cTn id="53" presetID="47" presetClass="entr" presetSubtype="0" fill="hold" grpId="0" nodeType="afterEffect">
                                  <p:stCondLst>
                                    <p:cond delay="0"/>
                                  </p:stCondLst>
                                  <p:childTnLst>
                                    <p:set>
                                      <p:cBhvr>
                                        <p:cTn id="54" dur="1" fill="hold">
                                          <p:stCondLst>
                                            <p:cond delay="0"/>
                                          </p:stCondLst>
                                        </p:cTn>
                                        <p:tgtEl>
                                          <p:spTgt spid="2">
                                            <p:txEl>
                                              <p:pRg st="7" end="7"/>
                                            </p:txEl>
                                          </p:spTgt>
                                        </p:tgtEl>
                                        <p:attrNameLst>
                                          <p:attrName>style.visibility</p:attrName>
                                        </p:attrNameLst>
                                      </p:cBhvr>
                                      <p:to>
                                        <p:strVal val="visible"/>
                                      </p:to>
                                    </p:set>
                                    <p:animEffect transition="in" filter="fade">
                                      <p:cBhvr>
                                        <p:cTn id="55" dur="1250"/>
                                        <p:tgtEl>
                                          <p:spTgt spid="2">
                                            <p:txEl>
                                              <p:pRg st="7" end="7"/>
                                            </p:txEl>
                                          </p:spTgt>
                                        </p:tgtEl>
                                      </p:cBhvr>
                                    </p:animEffect>
                                    <p:anim calcmode="lin" valueType="num">
                                      <p:cBhvr>
                                        <p:cTn id="56" dur="125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57" dur="125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384" y="-1949"/>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619672" y="288540"/>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o-RO" altLang="en-US" sz="2400" b="1"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Arial" charset="0"/>
              </a:rPr>
              <a:t>Istoric</a:t>
            </a:r>
            <a:endParaRPr kumimoji="0" lang="en-US" altLang="en-US" sz="2400" b="1"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o-RO" sz="1800" b="0"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	</a:t>
            </a:r>
            <a:endParaRPr kumimoji="0" lang="vi-VN" sz="1800" b="0"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3" name="Rectangle 2"/>
          <p:cNvSpPr/>
          <p:nvPr/>
        </p:nvSpPr>
        <p:spPr>
          <a:xfrm>
            <a:off x="1240976" y="949538"/>
            <a:ext cx="7824682"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Brush Script MT" panose="03060802040406070304" pitchFamily="66" charset="0"/>
                <a:ea typeface="+mn-ea"/>
                <a:cs typeface="+mn-cs"/>
              </a:rPr>
              <a:t>	</a:t>
            </a:r>
            <a:endParaRPr kumimoji="0" lang="en-US" sz="1800" b="0" i="0" u="none" strike="noStrike" kern="1200" cap="none" spc="0" normalizeH="0" baseline="0" noProof="0" dirty="0">
              <a:ln>
                <a:noFill/>
              </a:ln>
              <a:solidFill>
                <a:prstClr val="black"/>
              </a:solidFill>
              <a:effectLst/>
              <a:uLnTx/>
              <a:uFillTx/>
              <a:latin typeface="Brush Script MT" panose="03060802040406070304" pitchFamily="66" charset="0"/>
              <a:ea typeface="+mn-ea"/>
              <a:cs typeface="+mn-cs"/>
            </a:endParaRPr>
          </a:p>
        </p:txBody>
      </p:sp>
      <p:sp>
        <p:nvSpPr>
          <p:cNvPr id="13" name="Rectangle 12"/>
          <p:cNvSpPr/>
          <p:nvPr/>
        </p:nvSpPr>
        <p:spPr>
          <a:xfrm>
            <a:off x="755576" y="3242385"/>
            <a:ext cx="5757603"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endParaRPr>
          </a:p>
        </p:txBody>
      </p:sp>
      <p:sp>
        <p:nvSpPr>
          <p:cNvPr id="4" name="Rectangle 3"/>
          <p:cNvSpPr/>
          <p:nvPr/>
        </p:nvSpPr>
        <p:spPr>
          <a:xfrm>
            <a:off x="101169" y="2180556"/>
            <a:ext cx="3966775" cy="369332"/>
          </a:xfrm>
          <a:prstGeom prst="rect">
            <a:avLst/>
          </a:prstGeom>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smtClean="0">
                <a:ln>
                  <a:noFill/>
                </a:ln>
                <a:solidFill>
                  <a:prstClr val="black"/>
                </a:solidFill>
                <a:effectLst>
                  <a:reflection blurRad="6350" stA="55000" endA="300" endPos="45500" dir="5400000" sy="-100000" algn="bl" rotWithShape="0"/>
                </a:effectLst>
                <a:uLnTx/>
                <a:uFillTx/>
                <a:latin typeface="Gabriola" panose="04040605051002020D02" pitchFamily="82" charset="0"/>
                <a:ea typeface="+mn-ea"/>
                <a:cs typeface="Arial" pitchFamily="34" charset="0"/>
              </a:rPr>
              <a:t>	</a:t>
            </a:r>
            <a:endParaRPr kumimoji="0" lang="ro-RO" sz="1800" b="0" i="0" u="none" strike="noStrike" kern="1200" cap="none" spc="0" normalizeH="0" baseline="0" noProof="0" dirty="0">
              <a:ln>
                <a:noFill/>
              </a:ln>
              <a:solidFill>
                <a:prstClr val="black"/>
              </a:solidFill>
              <a:effectLst>
                <a:reflection blurRad="6350" stA="55000" endA="300" endPos="45500" dir="5400000" sy="-100000" algn="bl" rotWithShape="0"/>
              </a:effectLst>
              <a:uLnTx/>
              <a:uFillTx/>
              <a:latin typeface="Gabriola" panose="04040605051002020D02" pitchFamily="82" charset="0"/>
              <a:ea typeface="+mn-ea"/>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Rectangle 2"/>
          <p:cNvSpPr>
            <a:spLocks noChangeArrowheads="1"/>
          </p:cNvSpPr>
          <p:nvPr/>
        </p:nvSpPr>
        <p:spPr bwMode="auto">
          <a:xfrm>
            <a:off x="899591" y="2989702"/>
            <a:ext cx="803879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just" defTabSz="914400" rtl="0" eaLnBrk="0" fontAlgn="base" latinLnBrk="0" hangingPunct="0">
              <a:lnSpc>
                <a:spcPct val="100000"/>
              </a:lnSpc>
              <a:spcBef>
                <a:spcPct val="0"/>
              </a:spcBef>
              <a:spcAft>
                <a:spcPct val="0"/>
              </a:spcAft>
              <a:buClrTx/>
              <a:buSzTx/>
              <a:tabLst/>
              <a:defRPr/>
            </a:pPr>
            <a:endParaRPr kumimoji="0" lang="en-US" altLang="en-US" sz="1600" b="1" i="0" u="none" strike="noStrike" kern="1200" cap="none" spc="0" normalizeH="0" baseline="0" noProof="0" dirty="0">
              <a:ln>
                <a:noFill/>
              </a:ln>
              <a:solidFill>
                <a:prstClr val="black"/>
              </a:solidFill>
              <a:effectLst/>
              <a:uLnTx/>
              <a:uFillTx/>
              <a:latin typeface="Gabriola" panose="04040605051002020D02" pitchFamily="82" charset="0"/>
              <a:ea typeface="Calibri" panose="020F0502020204030204" pitchFamily="34" charset="0"/>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6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Gabriola" panose="04040605051002020D02" pitchFamily="82" charset="0"/>
              <a:ea typeface="+mn-ea"/>
              <a:cs typeface="+mn-cs"/>
            </a:endParaRPr>
          </a:p>
        </p:txBody>
      </p:sp>
      <p:pic>
        <p:nvPicPr>
          <p:cNvPr id="10" name="Picture 9"/>
          <p:cNvPicPr>
            <a:picLocks noChangeAspect="1"/>
          </p:cNvPicPr>
          <p:nvPr/>
        </p:nvPicPr>
        <p:blipFill>
          <a:blip r:embed="rId5"/>
          <a:stretch>
            <a:fillRect/>
          </a:stretch>
        </p:blipFill>
        <p:spPr>
          <a:xfrm>
            <a:off x="395536" y="944664"/>
            <a:ext cx="8806777" cy="4968671"/>
          </a:xfrm>
          <a:prstGeom prst="rect">
            <a:avLst/>
          </a:prstGeom>
        </p:spPr>
      </p:pic>
    </p:spTree>
    <p:extLst>
      <p:ext uri="{BB962C8B-B14F-4D97-AF65-F5344CB8AC3E}">
        <p14:creationId xmlns:p14="http://schemas.microsoft.com/office/powerpoint/2010/main" val="282620913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250"/>
                                        <p:tgtEl>
                                          <p:spTgt spid="2">
                                            <p:txEl>
                                              <p:pRg st="0" end="0"/>
                                            </p:txEl>
                                          </p:spTgt>
                                        </p:tgtEl>
                                      </p:cBhvr>
                                    </p:animEffect>
                                    <p:anim calcmode="lin" valueType="num">
                                      <p:cBhvr>
                                        <p:cTn id="14" dur="1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4"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619672" y="288540"/>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o-RO" altLang="en-US" sz="2400" b="1"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Arial" charset="0"/>
              </a:rPr>
              <a:t>Istoric</a:t>
            </a:r>
            <a:endParaRPr kumimoji="0" lang="en-US" altLang="en-US" sz="2400" b="1"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o-RO" sz="1800" b="0"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	</a:t>
            </a:r>
            <a:endParaRPr kumimoji="0" lang="vi-VN" sz="1800" b="0" i="1"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3" name="Rectangle 2"/>
          <p:cNvSpPr/>
          <p:nvPr/>
        </p:nvSpPr>
        <p:spPr>
          <a:xfrm>
            <a:off x="1240976" y="949538"/>
            <a:ext cx="7824682"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smtClean="0">
                <a:ln>
                  <a:noFill/>
                </a:ln>
                <a:solidFill>
                  <a:prstClr val="black"/>
                </a:solidFill>
                <a:effectLst/>
                <a:uLnTx/>
                <a:uFillTx/>
                <a:latin typeface="Brush Script MT" panose="03060802040406070304" pitchFamily="66" charset="0"/>
                <a:ea typeface="+mn-ea"/>
                <a:cs typeface="+mn-cs"/>
              </a:rPr>
              <a:t>	</a:t>
            </a:r>
            <a:endParaRPr kumimoji="0" lang="en-US" sz="1800" b="0" i="0" u="none" strike="noStrike" kern="1200" cap="none" spc="0" normalizeH="0" baseline="0" noProof="0" dirty="0">
              <a:ln>
                <a:noFill/>
              </a:ln>
              <a:solidFill>
                <a:prstClr val="black"/>
              </a:solidFill>
              <a:effectLst/>
              <a:uLnTx/>
              <a:uFillTx/>
              <a:latin typeface="Brush Script MT" panose="03060802040406070304" pitchFamily="66" charset="0"/>
              <a:ea typeface="+mn-ea"/>
              <a:cs typeface="+mn-cs"/>
            </a:endParaRPr>
          </a:p>
        </p:txBody>
      </p:sp>
      <p:sp>
        <p:nvSpPr>
          <p:cNvPr id="13" name="Rectangle 12"/>
          <p:cNvSpPr/>
          <p:nvPr/>
        </p:nvSpPr>
        <p:spPr>
          <a:xfrm>
            <a:off x="755576" y="3242385"/>
            <a:ext cx="5757603"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0" i="1"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Times New Roman" panose="02020603050405020304" pitchFamily="18" charset="0"/>
              <a:ea typeface="Times New Roman" panose="02020603050405020304" pitchFamily="18" charset="0"/>
              <a:cs typeface="+mn-cs"/>
            </a:endParaRPr>
          </a:p>
        </p:txBody>
      </p:sp>
      <p:sp>
        <p:nvSpPr>
          <p:cNvPr id="4" name="Rectangle 3"/>
          <p:cNvSpPr/>
          <p:nvPr/>
        </p:nvSpPr>
        <p:spPr>
          <a:xfrm>
            <a:off x="101169" y="2180556"/>
            <a:ext cx="3966775" cy="369332"/>
          </a:xfrm>
          <a:prstGeom prst="rect">
            <a:avLst/>
          </a:prstGeom>
          <a:effectLst/>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ro-RO" sz="1800" b="0" i="0" u="none" strike="noStrike" kern="1200" cap="none" spc="0" normalizeH="0" baseline="0" noProof="0" dirty="0" smtClean="0">
                <a:ln>
                  <a:noFill/>
                </a:ln>
                <a:solidFill>
                  <a:prstClr val="black"/>
                </a:solidFill>
                <a:effectLst>
                  <a:reflection blurRad="6350" stA="55000" endA="300" endPos="45500" dir="5400000" sy="-100000" algn="bl" rotWithShape="0"/>
                </a:effectLst>
                <a:uLnTx/>
                <a:uFillTx/>
                <a:latin typeface="Gabriola" panose="04040605051002020D02" pitchFamily="82" charset="0"/>
                <a:ea typeface="+mn-ea"/>
                <a:cs typeface="Arial" pitchFamily="34" charset="0"/>
              </a:rPr>
              <a:t>	</a:t>
            </a:r>
            <a:endParaRPr kumimoji="0" lang="ro-RO" sz="1800" b="0" i="0" u="none" strike="noStrike" kern="1200" cap="none" spc="0" normalizeH="0" baseline="0" noProof="0" dirty="0">
              <a:ln>
                <a:noFill/>
              </a:ln>
              <a:solidFill>
                <a:prstClr val="black"/>
              </a:solidFill>
              <a:effectLst>
                <a:reflection blurRad="6350" stA="55000" endA="300" endPos="45500" dir="5400000" sy="-100000" algn="bl" rotWithShape="0"/>
              </a:effectLst>
              <a:uLnTx/>
              <a:uFillTx/>
              <a:latin typeface="Gabriola" panose="04040605051002020D02" pitchFamily="82" charset="0"/>
              <a:ea typeface="+mn-ea"/>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 name="Rectangle 2"/>
          <p:cNvSpPr>
            <a:spLocks noChangeArrowheads="1"/>
          </p:cNvSpPr>
          <p:nvPr/>
        </p:nvSpPr>
        <p:spPr bwMode="auto">
          <a:xfrm>
            <a:off x="899591" y="2989702"/>
            <a:ext cx="803879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just" defTabSz="914400" rtl="0" eaLnBrk="0" fontAlgn="base" latinLnBrk="0" hangingPunct="0">
              <a:lnSpc>
                <a:spcPct val="100000"/>
              </a:lnSpc>
              <a:spcBef>
                <a:spcPct val="0"/>
              </a:spcBef>
              <a:spcAft>
                <a:spcPct val="0"/>
              </a:spcAft>
              <a:buClrTx/>
              <a:buSzTx/>
              <a:tabLst/>
              <a:defRPr/>
            </a:pPr>
            <a:endParaRPr kumimoji="0" lang="en-US" altLang="en-US" sz="1600" b="1" i="0" u="none" strike="noStrike" kern="1200" cap="none" spc="0" normalizeH="0" baseline="0" noProof="0" dirty="0">
              <a:ln>
                <a:noFill/>
              </a:ln>
              <a:solidFill>
                <a:prstClr val="black"/>
              </a:solidFill>
              <a:effectLst/>
              <a:uLnTx/>
              <a:uFillTx/>
              <a:latin typeface="Gabriola" panose="04040605051002020D02" pitchFamily="82" charset="0"/>
              <a:ea typeface="Calibri" panose="020F0502020204030204" pitchFamily="34" charset="0"/>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defRPr/>
            </a:pPr>
            <a:endParaRPr kumimoji="0" lang="en-US" altLang="en-US" sz="1600" b="0"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Gabriola" panose="04040605051002020D02" pitchFamily="82" charset="0"/>
              <a:ea typeface="+mn-ea"/>
              <a:cs typeface="+mn-cs"/>
            </a:endParaRPr>
          </a:p>
        </p:txBody>
      </p:sp>
      <p:pic>
        <p:nvPicPr>
          <p:cNvPr id="10" name="Picture 9"/>
          <p:cNvPicPr>
            <a:picLocks noChangeAspect="1"/>
          </p:cNvPicPr>
          <p:nvPr/>
        </p:nvPicPr>
        <p:blipFill>
          <a:blip r:embed="rId5"/>
          <a:stretch>
            <a:fillRect/>
          </a:stretch>
        </p:blipFill>
        <p:spPr>
          <a:xfrm>
            <a:off x="1267681" y="1118415"/>
            <a:ext cx="6608637" cy="4621169"/>
          </a:xfrm>
          <a:prstGeom prst="rect">
            <a:avLst/>
          </a:prstGeom>
        </p:spPr>
      </p:pic>
    </p:spTree>
    <p:extLst>
      <p:ext uri="{BB962C8B-B14F-4D97-AF65-F5344CB8AC3E}">
        <p14:creationId xmlns:p14="http://schemas.microsoft.com/office/powerpoint/2010/main" val="200698924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nodePh="1">
                                  <p:stCondLst>
                                    <p:cond delay="0"/>
                                  </p:stCondLst>
                                  <p:endCondLst>
                                    <p:cond evt="begin" delay="0">
                                      <p:tn val="11"/>
                                    </p:cond>
                                  </p:end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250"/>
                                        <p:tgtEl>
                                          <p:spTgt spid="2">
                                            <p:txEl>
                                              <p:pRg st="0" end="0"/>
                                            </p:txEl>
                                          </p:spTgt>
                                        </p:tgtEl>
                                      </p:cBhvr>
                                    </p:animEffect>
                                    <p:anim calcmode="lin" valueType="num">
                                      <p:cBhvr>
                                        <p:cTn id="14" dur="1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217" y="6123467"/>
            <a:ext cx="1965964" cy="630937"/>
          </a:xfrm>
          <a:prstGeom prst="rect">
            <a:avLst/>
          </a:prstGeom>
        </p:spPr>
      </p:pic>
      <p:sp>
        <p:nvSpPr>
          <p:cNvPr id="8" name="TextBox 7"/>
          <p:cNvSpPr txBox="1"/>
          <p:nvPr/>
        </p:nvSpPr>
        <p:spPr>
          <a:xfrm>
            <a:off x="107174" y="-13669"/>
            <a:ext cx="3196709" cy="646331"/>
          </a:xfrm>
          <a:prstGeom prst="rect">
            <a:avLst/>
          </a:prstGeom>
          <a:noFill/>
          <a:effectLst>
            <a:reflection blurRad="6350" stA="50000" endA="300" endPos="90000" dir="5400000" sy="-100000" algn="bl" rotWithShape="0"/>
          </a:effectLst>
        </p:spPr>
        <p:txBody>
          <a:bodyPr wrap="none" rtlCol="0">
            <a:spAutoFit/>
          </a:bodyPr>
          <a:lstStyle/>
          <a:p>
            <a:r>
              <a:rPr lang="ro-RO" sz="3600" b="1" i="1" dirty="0" smtClean="0">
                <a:solidFill>
                  <a:schemeClr val="bg2"/>
                </a:solidFill>
                <a:effectLst>
                  <a:outerShdw blurRad="38100" dist="38100" dir="2700000" algn="tl">
                    <a:srgbClr val="000000">
                      <a:alpha val="43137"/>
                    </a:srgbClr>
                  </a:outerShdw>
                </a:effectLst>
                <a:latin typeface="Gabriola" panose="04040605051002020D02" pitchFamily="82" charset="0"/>
              </a:rPr>
              <a:t>Amplasare geografică</a:t>
            </a:r>
            <a:endParaRPr lang="en-US" sz="3600" b="1" i="1" dirty="0">
              <a:solidFill>
                <a:schemeClr val="bg2"/>
              </a:solidFill>
              <a:effectLst>
                <a:outerShdw blurRad="38100" dist="38100" dir="2700000" algn="tl">
                  <a:srgbClr val="000000">
                    <a:alpha val="43137"/>
                  </a:srgbClr>
                </a:outerShdw>
              </a:effectLst>
              <a:latin typeface="Gabriola" panose="04040605051002020D02" pitchFamily="82" charset="0"/>
            </a:endParaRPr>
          </a:p>
        </p:txBody>
      </p:sp>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109" y="6190164"/>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107174" y="1375824"/>
            <a:ext cx="4769668" cy="2616101"/>
          </a:xfrm>
          <a:prstGeom prst="rect">
            <a:avLst/>
          </a:prstGeom>
        </p:spPr>
        <p:txBody>
          <a:bodyPr wrap="square">
            <a:spAutoFit/>
          </a:bodyPr>
          <a:lstStyle/>
          <a:p>
            <a:pPr algn="just"/>
            <a:r>
              <a:rPr lang="ro-RO" sz="2400"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a:t>
            </a: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În </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prezent, unitatea este amplasată în partea de N-V a municipiului </a:t>
            </a:r>
            <a:r>
              <a:rPr lang="ro-RO" sz="2000" dirty="0" err="1">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Iaşi</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în cartierul Copou, pe strada </a:t>
            </a:r>
            <a:r>
              <a:rPr lang="ro-RO" sz="2000" dirty="0" err="1">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Dr.Vicol</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nr.10 </a:t>
            </a:r>
            <a:r>
              <a:rPr lang="ro-RO" sz="2000" dirty="0" err="1">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şi</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se învecinează:</a:t>
            </a:r>
          </a:p>
          <a:p>
            <a:pPr marL="342900" indent="-342900" algn="just">
              <a:buFont typeface="Webdings" panose="05030102010509060703" pitchFamily="18" charset="2"/>
              <a:buChar char=""/>
            </a:pP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la </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N cu grădinile locatarilor de pe strada Frederik </a:t>
            </a:r>
            <a:r>
              <a:rPr lang="ro-RO" sz="2000" dirty="0" err="1"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lacob</a:t>
            </a: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a:t>
            </a:r>
          </a:p>
          <a:p>
            <a:pPr marL="342900" indent="-342900" algn="just">
              <a:buFont typeface="Webdings" panose="05030102010509060703" pitchFamily="18" charset="2"/>
              <a:buChar char=""/>
            </a:pP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la </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E cu U.M. 0470 a Ministerului de </a:t>
            </a: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Interne;</a:t>
            </a:r>
          </a:p>
          <a:p>
            <a:pPr marL="342900" indent="-342900" algn="just">
              <a:buFont typeface="Webdings" panose="05030102010509060703" pitchFamily="18" charset="2"/>
              <a:buChar char=""/>
            </a:pP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la </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S cu str. Dr. </a:t>
            </a: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Vicol;</a:t>
            </a:r>
          </a:p>
          <a:p>
            <a:pPr marL="342900" indent="-342900" algn="just">
              <a:buFont typeface="Webdings" panose="05030102010509060703" pitchFamily="18" charset="2"/>
              <a:buChar char=""/>
            </a:pPr>
            <a:r>
              <a:rPr lang="ro-RO" sz="2000" dirty="0" smtClean="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la </a:t>
            </a:r>
            <a:r>
              <a:rPr lang="ro-RO" sz="2000" dirty="0">
                <a:solidFill>
                  <a:schemeClr val="bg2"/>
                </a:solidFill>
                <a:effectLst>
                  <a:outerShdw blurRad="38100" dist="38100" dir="2700000" algn="tl">
                    <a:srgbClr val="000000">
                      <a:alpha val="43137"/>
                    </a:srgbClr>
                  </a:outerShdw>
                </a:effectLst>
                <a:latin typeface="Gabriola" panose="04040605051002020D02" pitchFamily="82" charset="0"/>
                <a:cs typeface="Arial" panose="020B0604020202020204" pitchFamily="34" charset="0"/>
              </a:rPr>
              <a:t>V cu str. Fagului.</a:t>
            </a:r>
          </a:p>
        </p:txBody>
      </p:sp>
      <p:pic>
        <p:nvPicPr>
          <p:cNvPr id="11" name="Picture 10"/>
          <p:cNvPicPr/>
          <p:nvPr/>
        </p:nvPicPr>
        <p:blipFill>
          <a:blip r:embed="rId5" cstate="email">
            <a:extLst>
              <a:ext uri="{28A0092B-C50C-407E-A947-70E740481C1C}">
                <a14:useLocalDpi xmlns:a14="http://schemas.microsoft.com/office/drawing/2010/main"/>
              </a:ext>
            </a:extLst>
          </a:blip>
          <a:srcRect/>
          <a:stretch>
            <a:fillRect/>
          </a:stretch>
        </p:blipFill>
        <p:spPr bwMode="auto">
          <a:xfrm>
            <a:off x="5040924" y="764704"/>
            <a:ext cx="3750682" cy="2865487"/>
          </a:xfrm>
          <a:prstGeom prst="rect">
            <a:avLst/>
          </a:prstGeom>
          <a:ln>
            <a:noFill/>
          </a:ln>
          <a:effectLst>
            <a:softEdge rad="112500"/>
          </a:effectLst>
        </p:spPr>
      </p:pic>
      <p:sp>
        <p:nvSpPr>
          <p:cNvPr id="12" name="AutoShape 4"/>
          <p:cNvSpPr>
            <a:spLocks noChangeArrowheads="1"/>
          </p:cNvSpPr>
          <p:nvPr/>
        </p:nvSpPr>
        <p:spPr bwMode="auto">
          <a:xfrm rot="16200000">
            <a:off x="4971359" y="-891480"/>
            <a:ext cx="1368152" cy="3312368"/>
          </a:xfrm>
          <a:prstGeom prst="curvedLeftArrow">
            <a:avLst>
              <a:gd name="adj1" fmla="val 42339"/>
              <a:gd name="adj2" fmla="val 268828"/>
              <a:gd name="adj3" fmla="val 70204"/>
            </a:avLst>
          </a:prstGeom>
          <a:ln>
            <a:solidFill>
              <a:schemeClr val="accent2">
                <a:lumMod val="50000"/>
              </a:schemeClr>
            </a:solidFill>
            <a:headEnd/>
            <a:tailEnd/>
          </a:ln>
          <a:extLst/>
        </p:spPr>
        <p:style>
          <a:lnRef idx="2">
            <a:schemeClr val="accent5"/>
          </a:lnRef>
          <a:fillRef idx="1">
            <a:schemeClr val="lt1"/>
          </a:fillRef>
          <a:effectRef idx="0">
            <a:schemeClr val="accent5"/>
          </a:effectRef>
          <a:fontRef idx="minor">
            <a:schemeClr val="dk1"/>
          </a:fontRef>
        </p:style>
        <p:txBody>
          <a:bodyPr wrap="none" anchor="ctr">
            <a:scene3d>
              <a:camera prst="orthographicFront"/>
              <a:lightRig rig="soft" dir="t">
                <a:rot lat="0" lon="0" rev="15600000"/>
              </a:lightRig>
            </a:scene3d>
            <a:sp3d extrusionH="57150" prstMaterial="softEdge">
              <a:bevelT w="25400" h="38100"/>
            </a:sp3d>
          </a:bodyPr>
          <a:lstStyle/>
          <a:p>
            <a:endParaRPr lang="ro-RO" b="1">
              <a:ln/>
              <a:solidFill>
                <a:schemeClr val="accent4"/>
              </a:solidFill>
            </a:endParaRPr>
          </a:p>
        </p:txBody>
      </p:sp>
      <p:pic>
        <p:nvPicPr>
          <p:cNvPr id="3" name="Picture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36199" y="4015083"/>
            <a:ext cx="6732240" cy="2004787"/>
          </a:xfrm>
          <a:prstGeom prst="rect">
            <a:avLst/>
          </a:prstGeom>
          <a:ln>
            <a:noFill/>
          </a:ln>
          <a:effectLst>
            <a:softEdge rad="112500"/>
          </a:effectLst>
        </p:spPr>
      </p:pic>
    </p:spTree>
    <p:extLst>
      <p:ext uri="{BB962C8B-B14F-4D97-AF65-F5344CB8AC3E}">
        <p14:creationId xmlns:p14="http://schemas.microsoft.com/office/powerpoint/2010/main" val="358874017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3500"/>
                                        <p:tgtEl>
                                          <p:spTgt spid="9"/>
                                        </p:tgtEl>
                                      </p:cBhvr>
                                    </p:animEffect>
                                  </p:childTnLst>
                                </p:cTn>
                              </p:par>
                            </p:childTnLst>
                          </p:cTn>
                        </p:par>
                        <p:par>
                          <p:cTn id="11" fill="hold">
                            <p:stCondLst>
                              <p:cond delay="3500"/>
                            </p:stCondLst>
                            <p:childTnLst>
                              <p:par>
                                <p:cTn id="12" presetID="16" presetClass="entr" presetSubtype="21"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1250"/>
                                        <p:tgtEl>
                                          <p:spTgt spid="12"/>
                                        </p:tgtEl>
                                      </p:cBhvr>
                                    </p:animEffect>
                                  </p:childTnLst>
                                </p:cTn>
                              </p:par>
                            </p:childTnLst>
                          </p:cTn>
                        </p:par>
                        <p:par>
                          <p:cTn id="15" fill="hold">
                            <p:stCondLst>
                              <p:cond delay="4750"/>
                            </p:stCondLst>
                            <p:childTnLst>
                              <p:par>
                                <p:cTn id="16" presetID="6" presetClass="entr" presetSubtype="16"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par>
                          <p:cTn id="19" fill="hold">
                            <p:stCondLst>
                              <p:cond delay="6750"/>
                            </p:stCondLst>
                            <p:childTnLst>
                              <p:par>
                                <p:cTn id="20" presetID="26"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80">
                                          <p:stCondLst>
                                            <p:cond delay="0"/>
                                          </p:stCondLst>
                                        </p:cTn>
                                        <p:tgtEl>
                                          <p:spTgt spid="3"/>
                                        </p:tgtEl>
                                      </p:cBhvr>
                                    </p:animEffect>
                                    <p:anim calcmode="lin" valueType="num">
                                      <p:cBhvr>
                                        <p:cTn id="2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8" dur="26">
                                          <p:stCondLst>
                                            <p:cond delay="650"/>
                                          </p:stCondLst>
                                        </p:cTn>
                                        <p:tgtEl>
                                          <p:spTgt spid="3"/>
                                        </p:tgtEl>
                                      </p:cBhvr>
                                      <p:to x="100000" y="60000"/>
                                    </p:animScale>
                                    <p:animScale>
                                      <p:cBhvr>
                                        <p:cTn id="29" dur="166" decel="50000">
                                          <p:stCondLst>
                                            <p:cond delay="676"/>
                                          </p:stCondLst>
                                        </p:cTn>
                                        <p:tgtEl>
                                          <p:spTgt spid="3"/>
                                        </p:tgtEl>
                                      </p:cBhvr>
                                      <p:to x="100000" y="100000"/>
                                    </p:animScale>
                                    <p:animScale>
                                      <p:cBhvr>
                                        <p:cTn id="30" dur="26">
                                          <p:stCondLst>
                                            <p:cond delay="1312"/>
                                          </p:stCondLst>
                                        </p:cTn>
                                        <p:tgtEl>
                                          <p:spTgt spid="3"/>
                                        </p:tgtEl>
                                      </p:cBhvr>
                                      <p:to x="100000" y="80000"/>
                                    </p:animScale>
                                    <p:animScale>
                                      <p:cBhvr>
                                        <p:cTn id="31" dur="166" decel="50000">
                                          <p:stCondLst>
                                            <p:cond delay="1338"/>
                                          </p:stCondLst>
                                        </p:cTn>
                                        <p:tgtEl>
                                          <p:spTgt spid="3"/>
                                        </p:tgtEl>
                                      </p:cBhvr>
                                      <p:to x="100000" y="100000"/>
                                    </p:animScale>
                                    <p:animScale>
                                      <p:cBhvr>
                                        <p:cTn id="32" dur="26">
                                          <p:stCondLst>
                                            <p:cond delay="1642"/>
                                          </p:stCondLst>
                                        </p:cTn>
                                        <p:tgtEl>
                                          <p:spTgt spid="3"/>
                                        </p:tgtEl>
                                      </p:cBhvr>
                                      <p:to x="100000" y="90000"/>
                                    </p:animScale>
                                    <p:animScale>
                                      <p:cBhvr>
                                        <p:cTn id="33" dur="166" decel="50000">
                                          <p:stCondLst>
                                            <p:cond delay="1668"/>
                                          </p:stCondLst>
                                        </p:cTn>
                                        <p:tgtEl>
                                          <p:spTgt spid="3"/>
                                        </p:tgtEl>
                                      </p:cBhvr>
                                      <p:to x="100000" y="100000"/>
                                    </p:animScale>
                                    <p:animScale>
                                      <p:cBhvr>
                                        <p:cTn id="34" dur="26">
                                          <p:stCondLst>
                                            <p:cond delay="1808"/>
                                          </p:stCondLst>
                                        </p:cTn>
                                        <p:tgtEl>
                                          <p:spTgt spid="3"/>
                                        </p:tgtEl>
                                      </p:cBhvr>
                                      <p:to x="100000" y="95000"/>
                                    </p:animScale>
                                    <p:animScale>
                                      <p:cBhvr>
                                        <p:cTn id="3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1"/>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217" y="6123467"/>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01109" y="6190164"/>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102660" y="1085166"/>
            <a:ext cx="8710675" cy="1938992"/>
          </a:xfrm>
          <a:prstGeom prst="rect">
            <a:avLst/>
          </a:prstGeom>
        </p:spPr>
        <p:txBody>
          <a:bodyPr wrap="square">
            <a:spAutoFit/>
          </a:bodyPr>
          <a:lstStyle/>
          <a:p>
            <a:pPr algn="just" eaLnBrk="1" fontAlgn="auto" hangingPunct="1">
              <a:spcBef>
                <a:spcPts val="0"/>
              </a:spcBef>
              <a:spcAft>
                <a:spcPts val="0"/>
              </a:spcAft>
              <a:defRPr/>
            </a:pPr>
            <a:r>
              <a:rPr lang="ro-RO" sz="2400" b="1" dirty="0">
                <a:latin typeface="Gabriola" pitchFamily="82" charset="0"/>
              </a:rPr>
              <a:t>	</a:t>
            </a:r>
            <a:r>
              <a:rPr lang="ro-RO" sz="2400" dirty="0" smtClean="0">
                <a:solidFill>
                  <a:schemeClr val="bg1"/>
                </a:solidFill>
                <a:effectLst>
                  <a:outerShdw blurRad="38100" dist="38100" dir="2700000" algn="tl">
                    <a:srgbClr val="000000">
                      <a:alpha val="43137"/>
                    </a:srgbClr>
                  </a:outerShdw>
                </a:effectLst>
                <a:latin typeface="Gabriola" pitchFamily="82" charset="0"/>
              </a:rPr>
              <a:t>Penitenciarul </a:t>
            </a:r>
            <a:r>
              <a:rPr lang="ro-RO" sz="2400" dirty="0">
                <a:solidFill>
                  <a:schemeClr val="bg1"/>
                </a:solidFill>
                <a:effectLst>
                  <a:outerShdw blurRad="38100" dist="38100" dir="2700000" algn="tl">
                    <a:srgbClr val="000000">
                      <a:alpha val="43137"/>
                    </a:srgbClr>
                  </a:outerShdw>
                </a:effectLst>
                <a:latin typeface="Gabriola" pitchFamily="82" charset="0"/>
              </a:rPr>
              <a:t>Iași </a:t>
            </a:r>
            <a:r>
              <a:rPr lang="ro-RO" sz="2400" dirty="0" smtClean="0">
                <a:solidFill>
                  <a:schemeClr val="bg1"/>
                </a:solidFill>
                <a:effectLst>
                  <a:outerShdw blurRad="38100" dist="38100" dir="2700000" algn="tl">
                    <a:srgbClr val="000000">
                      <a:alpha val="43137"/>
                    </a:srgbClr>
                  </a:outerShdw>
                </a:effectLst>
                <a:latin typeface="Gabriola" pitchFamily="82" charset="0"/>
              </a:rPr>
              <a:t>deține</a:t>
            </a:r>
            <a:r>
              <a:rPr lang="ro-RO" sz="2400" dirty="0" smtClean="0">
                <a:solidFill>
                  <a:schemeClr val="bg1"/>
                </a:solidFill>
                <a:effectLst>
                  <a:outerShdw blurRad="38100" dist="38100" dir="2700000" algn="tl">
                    <a:srgbClr val="000000">
                      <a:alpha val="43137"/>
                    </a:srgbClr>
                  </a:outerShdw>
                </a:effectLst>
                <a:latin typeface="Lucida Handwriting" panose="03010101010101010101" pitchFamily="66" charset="0"/>
              </a:rPr>
              <a:t>31 de corpuri </a:t>
            </a:r>
            <a:r>
              <a:rPr lang="ro-RO" sz="2400" dirty="0">
                <a:solidFill>
                  <a:schemeClr val="bg1"/>
                </a:solidFill>
                <a:effectLst>
                  <a:outerShdw blurRad="38100" dist="38100" dir="2700000" algn="tl">
                    <a:srgbClr val="000000">
                      <a:alpha val="43137"/>
                    </a:srgbClr>
                  </a:outerShdw>
                </a:effectLst>
                <a:latin typeface="Lucida Handwriting" panose="03010101010101010101" pitchFamily="66" charset="0"/>
              </a:rPr>
              <a:t>de clădire</a:t>
            </a:r>
            <a:r>
              <a:rPr lang="ro-RO" sz="2400" dirty="0">
                <a:solidFill>
                  <a:schemeClr val="bg1"/>
                </a:solidFill>
                <a:effectLst>
                  <a:outerShdw blurRad="38100" dist="38100" dir="2700000" algn="tl">
                    <a:srgbClr val="000000">
                      <a:alpha val="43137"/>
                    </a:srgbClr>
                  </a:outerShdw>
                </a:effectLst>
                <a:latin typeface="Gabriola" pitchFamily="82" charset="0"/>
              </a:rPr>
              <a:t>, cu o suprafață </a:t>
            </a:r>
            <a:r>
              <a:rPr lang="ro-RO" sz="2400" dirty="0" smtClean="0">
                <a:solidFill>
                  <a:schemeClr val="bg1"/>
                </a:solidFill>
                <a:effectLst>
                  <a:outerShdw blurRad="38100" dist="38100" dir="2700000" algn="tl">
                    <a:srgbClr val="000000">
                      <a:alpha val="43137"/>
                    </a:srgbClr>
                  </a:outerShdw>
                </a:effectLst>
                <a:latin typeface="Gabriola" pitchFamily="82" charset="0"/>
              </a:rPr>
              <a:t>totală construită </a:t>
            </a:r>
            <a:r>
              <a:rPr lang="ro-RO" sz="2400" dirty="0">
                <a:solidFill>
                  <a:schemeClr val="bg1"/>
                </a:solidFill>
                <a:effectLst>
                  <a:outerShdw blurRad="38100" dist="38100" dir="2700000" algn="tl">
                    <a:srgbClr val="000000">
                      <a:alpha val="43137"/>
                    </a:srgbClr>
                  </a:outerShdw>
                </a:effectLst>
                <a:latin typeface="Gabriola" pitchFamily="82" charset="0"/>
              </a:rPr>
              <a:t>de 10.163 mp, pe o suprafață desfășurată de 17.651 mp. În patrimoniul Penitenciarului Iași mai există terenuri în com.Victoria, Jud. </a:t>
            </a:r>
            <a:r>
              <a:rPr lang="ro-RO" sz="2400" dirty="0" smtClean="0">
                <a:solidFill>
                  <a:schemeClr val="bg1"/>
                </a:solidFill>
                <a:effectLst>
                  <a:outerShdw blurRad="38100" dist="38100" dir="2700000" algn="tl">
                    <a:srgbClr val="000000">
                      <a:alpha val="43137"/>
                    </a:srgbClr>
                  </a:outerShdw>
                </a:effectLst>
                <a:latin typeface="Gabriola" pitchFamily="82" charset="0"/>
              </a:rPr>
              <a:t>Iași</a:t>
            </a:r>
            <a:r>
              <a:rPr lang="en-US" sz="2400" dirty="0" smtClean="0">
                <a:solidFill>
                  <a:schemeClr val="bg1"/>
                </a:solidFill>
                <a:effectLst>
                  <a:outerShdw blurRad="38100" dist="38100" dir="2700000" algn="tl">
                    <a:srgbClr val="000000">
                      <a:alpha val="43137"/>
                    </a:srgbClr>
                  </a:outerShdw>
                </a:effectLst>
                <a:latin typeface="Gabriola" pitchFamily="82" charset="0"/>
              </a:rPr>
              <a:t> - </a:t>
            </a:r>
            <a:r>
              <a:rPr lang="ro-RO" sz="2400" dirty="0" smtClean="0">
                <a:solidFill>
                  <a:schemeClr val="bg1"/>
                </a:solidFill>
                <a:effectLst>
                  <a:outerShdw blurRad="38100" dist="38100" dir="2700000" algn="tl">
                    <a:srgbClr val="000000">
                      <a:alpha val="43137"/>
                    </a:srgbClr>
                  </a:outerShdw>
                </a:effectLst>
                <a:latin typeface="Gabriola" pitchFamily="82" charset="0"/>
              </a:rPr>
              <a:t>1 </a:t>
            </a:r>
            <a:r>
              <a:rPr lang="ro-RO" sz="2400" dirty="0">
                <a:solidFill>
                  <a:schemeClr val="bg1"/>
                </a:solidFill>
                <a:effectLst>
                  <a:outerShdw blurRad="38100" dist="38100" dir="2700000" algn="tl">
                    <a:srgbClr val="000000">
                      <a:alpha val="43137"/>
                    </a:srgbClr>
                  </a:outerShdw>
                </a:effectLst>
                <a:latin typeface="Gabriola" pitchFamily="82" charset="0"/>
              </a:rPr>
              <a:t>corp de clădire cu o suprafață de 113 mp și teren aferent 23.8 </a:t>
            </a:r>
            <a:r>
              <a:rPr lang="ro-RO" sz="2400" dirty="0" smtClean="0">
                <a:solidFill>
                  <a:schemeClr val="bg1"/>
                </a:solidFill>
                <a:effectLst>
                  <a:outerShdw blurRad="38100" dist="38100" dir="2700000" algn="tl">
                    <a:srgbClr val="000000">
                      <a:alpha val="43137"/>
                    </a:srgbClr>
                  </a:outerShdw>
                </a:effectLst>
                <a:latin typeface="Gabriola" pitchFamily="82" charset="0"/>
              </a:rPr>
              <a:t>ha; </a:t>
            </a:r>
            <a:r>
              <a:rPr lang="ro-RO" sz="2400" dirty="0">
                <a:solidFill>
                  <a:schemeClr val="bg1"/>
                </a:solidFill>
                <a:effectLst>
                  <a:outerShdw blurRad="38100" dist="38100" dir="2700000" algn="tl">
                    <a:srgbClr val="000000">
                      <a:alpha val="43137"/>
                    </a:srgbClr>
                  </a:outerShdw>
                </a:effectLst>
                <a:latin typeface="Gabriola" pitchFamily="82" charset="0"/>
              </a:rPr>
              <a:t>în com.Holboca, Jud. Iași – 2 terenuri </a:t>
            </a:r>
            <a:r>
              <a:rPr lang="ro-RO" sz="2400" dirty="0" smtClean="0">
                <a:solidFill>
                  <a:schemeClr val="bg1"/>
                </a:solidFill>
                <a:effectLst>
                  <a:outerShdw blurRad="38100" dist="38100" dir="2700000" algn="tl">
                    <a:srgbClr val="000000">
                      <a:alpha val="43137"/>
                    </a:srgbClr>
                  </a:outerShdw>
                </a:effectLst>
                <a:latin typeface="Gabriola" pitchFamily="82" charset="0"/>
              </a:rPr>
              <a:t>de </a:t>
            </a:r>
            <a:r>
              <a:rPr lang="ro-RO" sz="2400" dirty="0">
                <a:solidFill>
                  <a:schemeClr val="bg1"/>
                </a:solidFill>
                <a:effectLst>
                  <a:outerShdw blurRad="38100" dist="38100" dir="2700000" algn="tl">
                    <a:srgbClr val="000000">
                      <a:alpha val="43137"/>
                    </a:srgbClr>
                  </a:outerShdw>
                </a:effectLst>
                <a:latin typeface="Gabriola" pitchFamily="82" charset="0"/>
              </a:rPr>
              <a:t>5 ha și 2,5 ha și un teren în com. Lunca Văleni, Jud. Neamț – teren 20 ha.</a:t>
            </a:r>
          </a:p>
        </p:txBody>
      </p:sp>
      <p:sp>
        <p:nvSpPr>
          <p:cNvPr id="14" name="Rectangle 2"/>
          <p:cNvSpPr>
            <a:spLocks noChangeArrowheads="1"/>
          </p:cNvSpPr>
          <p:nvPr/>
        </p:nvSpPr>
        <p:spPr bwMode="auto">
          <a:xfrm>
            <a:off x="-180528" y="188640"/>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schemeClr val="bg2"/>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schemeClr val="bg2"/>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schemeClr val="bg2"/>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17963" y="3671803"/>
            <a:ext cx="3384376" cy="1959110"/>
          </a:xfrm>
          <a:prstGeom prst="round2DiagRect">
            <a:avLst>
              <a:gd name="adj1" fmla="val 16667"/>
              <a:gd name="adj2" fmla="val 2151"/>
            </a:avLst>
          </a:prstGeom>
          <a:ln w="88900" cap="sq">
            <a:noFill/>
            <a:miter lim="800000"/>
          </a:ln>
          <a:effectLst>
            <a:outerShdw blurRad="225425" dist="50800" dir="5220000" algn="ctr">
              <a:srgbClr val="000000">
                <a:alpha val="33000"/>
              </a:srgbClr>
            </a:outerShdw>
            <a:reflection blurRad="6350" stA="50000" endA="300" endPos="38500" dist="50800" dir="5400000" sy="-100000" algn="bl" rotWithShape="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a:extLst>
            <a:ext uri="{909E8E84-426E-40DD-AFC4-6F175D3DCCD1}">
              <a14:hiddenFill xmlns:a14="http://schemas.microsoft.com/office/drawing/2010/main">
                <a:solidFill>
                  <a:srgbClr val="FFFFFF"/>
                </a:solidFill>
              </a14:hiddenFill>
            </a:ext>
          </a:extLst>
        </p:spPr>
      </p:pic>
      <p:pic>
        <p:nvPicPr>
          <p:cNvPr id="17" name="Imagin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0072" y="3461258"/>
            <a:ext cx="3437444" cy="2291629"/>
          </a:xfrm>
          <a:prstGeom prst="round2DiagRect">
            <a:avLst>
              <a:gd name="adj1" fmla="val 16667"/>
              <a:gd name="adj2" fmla="val 0"/>
            </a:avLst>
          </a:prstGeom>
          <a:ln w="88900" cap="sq">
            <a:noFill/>
            <a:miter lim="800000"/>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pic>
        <p:nvPicPr>
          <p:cNvPr id="18" name="Imagine 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299709" y="3332318"/>
            <a:ext cx="3676276" cy="3121018"/>
          </a:xfrm>
          <a:prstGeom prst="round2DiagRect">
            <a:avLst>
              <a:gd name="adj1" fmla="val 16667"/>
              <a:gd name="adj2" fmla="val 0"/>
            </a:avLst>
          </a:prstGeom>
          <a:ln w="88900" cap="sq">
            <a:noFill/>
            <a:miter lim="800000"/>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Tree>
    <p:extLst>
      <p:ext uri="{BB962C8B-B14F-4D97-AF65-F5344CB8AC3E}">
        <p14:creationId xmlns:p14="http://schemas.microsoft.com/office/powerpoint/2010/main" val="13874274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3000"/>
                                        <p:tgtEl>
                                          <p:spTgt spid="13"/>
                                        </p:tgtEl>
                                      </p:cBhvr>
                                    </p:animEffect>
                                  </p:childTnLst>
                                </p:cTn>
                              </p:par>
                            </p:childTnLst>
                          </p:cTn>
                        </p:par>
                        <p:par>
                          <p:cTn id="8" fill="hold">
                            <p:stCondLst>
                              <p:cond delay="3000"/>
                            </p:stCondLst>
                            <p:childTnLst>
                              <p:par>
                                <p:cTn id="9" presetID="14"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1000"/>
                                        <p:tgtEl>
                                          <p:spTgt spid="14"/>
                                        </p:tgtEl>
                                      </p:cBhvr>
                                    </p:animEffect>
                                  </p:childTnLst>
                                </p:cTn>
                              </p:par>
                              <p:par>
                                <p:cTn id="12" presetID="22" presetClass="entr" presetSubtype="4"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4000"/>
                                        <p:tgtEl>
                                          <p:spTgt spid="15"/>
                                        </p:tgtEl>
                                      </p:cBhvr>
                                    </p:animEffect>
                                  </p:childTnLst>
                                </p:cTn>
                              </p:par>
                            </p:childTnLst>
                          </p:cTn>
                        </p:par>
                        <p:par>
                          <p:cTn id="15" fill="hold">
                            <p:stCondLst>
                              <p:cond delay="7000"/>
                            </p:stCondLst>
                            <p:childTnLst>
                              <p:par>
                                <p:cTn id="16" presetID="10"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4500"/>
                                        <p:tgtEl>
                                          <p:spTgt spid="17"/>
                                        </p:tgtEl>
                                      </p:cBhvr>
                                    </p:animEffect>
                                  </p:childTnLst>
                                </p:cTn>
                              </p:par>
                              <p:par>
                                <p:cTn id="19" presetID="22" presetClass="entr" presetSubtype="4"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4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2"/>
          <p:cNvSpPr>
            <a:spLocks noChangeArrowheads="1"/>
          </p:cNvSpPr>
          <p:nvPr/>
        </p:nvSpPr>
        <p:spPr bwMode="auto">
          <a:xfrm>
            <a:off x="1691680" y="364254"/>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 name="Rectangle 1"/>
          <p:cNvSpPr/>
          <p:nvPr/>
        </p:nvSpPr>
        <p:spPr>
          <a:xfrm>
            <a:off x="78954" y="3464110"/>
            <a:ext cx="5933206" cy="1569660"/>
          </a:xfrm>
          <a:prstGeom prst="rect">
            <a:avLst/>
          </a:prstGeom>
        </p:spPr>
        <p:txBody>
          <a:bodyPr wrap="square">
            <a:spAutoFit/>
          </a:bodyPr>
          <a:lstStyle/>
          <a:p>
            <a:pPr marL="285750" indent="-285750">
              <a:buFont typeface="Webdings" panose="05030102010509060703" pitchFamily="18" charset="2"/>
              <a:buChar char="ã"/>
            </a:pPr>
            <a:r>
              <a:rPr lang="ro-RO" sz="2000" b="1" dirty="0" smtClean="0">
                <a:solidFill>
                  <a:srgbClr val="292B2C"/>
                </a:solidFill>
                <a:latin typeface="Gabriola" panose="04040605051002020D02" pitchFamily="82" charset="0"/>
                <a:ea typeface="Calibri" panose="020F0502020204030204" pitchFamily="34" charset="0"/>
              </a:rPr>
              <a:t>Pavilion B</a:t>
            </a:r>
            <a:r>
              <a:rPr lang="ro-RO" b="1" dirty="0" smtClean="0">
                <a:solidFill>
                  <a:srgbClr val="292B2C"/>
                </a:solidFill>
                <a:latin typeface="Gabriola" panose="04040605051002020D02" pitchFamily="82" charset="0"/>
                <a:ea typeface="Calibri" panose="020F0502020204030204" pitchFamily="34" charset="0"/>
              </a:rPr>
              <a:t> - </a:t>
            </a:r>
            <a:r>
              <a:rPr lang="ro-RO" b="1" dirty="0" smtClean="0">
                <a:solidFill>
                  <a:schemeClr val="accent1">
                    <a:lumMod val="75000"/>
                  </a:schemeClr>
                </a:solidFill>
                <a:latin typeface="Gabriola" panose="04040605051002020D02" pitchFamily="82" charset="0"/>
                <a:ea typeface="Calibri" panose="020F0502020204030204" pitchFamily="34" charset="0"/>
              </a:rPr>
              <a:t>sunt </a:t>
            </a:r>
            <a:r>
              <a:rPr lang="ro-RO" b="1" dirty="0">
                <a:solidFill>
                  <a:schemeClr val="accent1">
                    <a:lumMod val="75000"/>
                  </a:schemeClr>
                </a:solidFill>
                <a:latin typeface="Gabriola" panose="04040605051002020D02" pitchFamily="82" charset="0"/>
                <a:ea typeface="Calibri" panose="020F0502020204030204" pitchFamily="34" charset="0"/>
              </a:rPr>
              <a:t>cazate persoane condamnate aflate în regim închis, regim de </a:t>
            </a:r>
            <a:r>
              <a:rPr lang="ro-RO" b="1" dirty="0" smtClean="0">
                <a:solidFill>
                  <a:schemeClr val="accent1">
                    <a:lumMod val="75000"/>
                  </a:schemeClr>
                </a:solidFill>
                <a:latin typeface="Gabriola" panose="04040605051002020D02" pitchFamily="82" charset="0"/>
                <a:ea typeface="Calibri" panose="020F0502020204030204" pitchFamily="34" charset="0"/>
              </a:rPr>
              <a:t>maximă </a:t>
            </a:r>
            <a:r>
              <a:rPr lang="ro-RO" b="1" dirty="0">
                <a:solidFill>
                  <a:schemeClr val="accent1">
                    <a:lumMod val="75000"/>
                  </a:schemeClr>
                </a:solidFill>
                <a:latin typeface="Gabriola" panose="04040605051002020D02" pitchFamily="82" charset="0"/>
                <a:ea typeface="Calibri" panose="020F0502020204030204" pitchFamily="34" charset="0"/>
              </a:rPr>
              <a:t>siguranță și arestați preventivi) – </a:t>
            </a:r>
            <a:r>
              <a:rPr lang="ro-RO" b="1" dirty="0" smtClean="0">
                <a:solidFill>
                  <a:schemeClr val="accent1">
                    <a:lumMod val="75000"/>
                  </a:schemeClr>
                </a:solidFill>
                <a:latin typeface="Gabriola" panose="04040605051002020D02" pitchFamily="82" charset="0"/>
                <a:ea typeface="Calibri" panose="020F0502020204030204" pitchFamily="34" charset="0"/>
              </a:rPr>
              <a:t>cu </a:t>
            </a:r>
            <a:r>
              <a:rPr lang="ro-RO" b="1" dirty="0">
                <a:solidFill>
                  <a:schemeClr val="accent1">
                    <a:lumMod val="75000"/>
                  </a:schemeClr>
                </a:solidFill>
                <a:latin typeface="Gabriola" panose="04040605051002020D02" pitchFamily="82" charset="0"/>
                <a:ea typeface="Calibri" panose="020F0502020204030204" pitchFamily="34" charset="0"/>
              </a:rPr>
              <a:t>o suprafață totală de </a:t>
            </a:r>
            <a:r>
              <a:rPr lang="en-US" b="1" dirty="0" smtClean="0">
                <a:solidFill>
                  <a:schemeClr val="accent1">
                    <a:lumMod val="75000"/>
                  </a:schemeClr>
                </a:solidFill>
                <a:latin typeface="Gabriola" panose="04040605051002020D02" pitchFamily="82" charset="0"/>
                <a:ea typeface="Calibri" panose="020F0502020204030204" pitchFamily="34" charset="0"/>
              </a:rPr>
              <a:t>1275 </a:t>
            </a:r>
            <a:r>
              <a:rPr lang="ro-RO" b="1" dirty="0" smtClean="0">
                <a:solidFill>
                  <a:schemeClr val="accent1">
                    <a:lumMod val="75000"/>
                  </a:schemeClr>
                </a:solidFill>
                <a:latin typeface="Gabriola" panose="04040605051002020D02" pitchFamily="82" charset="0"/>
                <a:ea typeface="Calibri" panose="020F0502020204030204" pitchFamily="34" charset="0"/>
              </a:rPr>
              <a:t>mp</a:t>
            </a:r>
            <a:r>
              <a:rPr lang="en-US" b="1" dirty="0" smtClean="0">
                <a:solidFill>
                  <a:schemeClr val="accent1">
                    <a:lumMod val="75000"/>
                  </a:schemeClr>
                </a:solidFill>
                <a:latin typeface="Gabriola" panose="04040605051002020D02" pitchFamily="82" charset="0"/>
                <a:ea typeface="Calibri" panose="020F0502020204030204" pitchFamily="34" charset="0"/>
              </a:rPr>
              <a:t>,</a:t>
            </a:r>
            <a:r>
              <a:rPr lang="ro-RO" b="1" dirty="0" smtClean="0">
                <a:solidFill>
                  <a:schemeClr val="accent1">
                    <a:lumMod val="75000"/>
                  </a:schemeClr>
                </a:solidFill>
                <a:latin typeface="Gabriola" panose="04040605051002020D02" pitchFamily="82" charset="0"/>
                <a:ea typeface="Calibri" panose="020F0502020204030204" pitchFamily="34" charset="0"/>
              </a:rPr>
              <a:t> </a:t>
            </a:r>
            <a:r>
              <a:rPr lang="en-US" b="1" dirty="0" smtClean="0">
                <a:solidFill>
                  <a:schemeClr val="accent1">
                    <a:lumMod val="75000"/>
                  </a:schemeClr>
                </a:solidFill>
                <a:latin typeface="Gabriola" panose="04040605051002020D02" pitchFamily="82" charset="0"/>
                <a:ea typeface="Calibri" panose="020F0502020204030204" pitchFamily="34" charset="0"/>
              </a:rPr>
              <a:t>are capacitate de </a:t>
            </a:r>
            <a:r>
              <a:rPr lang="en-US" b="1" dirty="0" err="1" smtClean="0">
                <a:solidFill>
                  <a:schemeClr val="accent1">
                    <a:lumMod val="75000"/>
                  </a:schemeClr>
                </a:solidFill>
                <a:latin typeface="Gabriola" panose="04040605051002020D02" pitchFamily="82" charset="0"/>
                <a:ea typeface="Calibri" panose="020F0502020204030204" pitchFamily="34" charset="0"/>
              </a:rPr>
              <a:t>cazare</a:t>
            </a:r>
            <a:r>
              <a:rPr lang="en-US" b="1" dirty="0" smtClean="0">
                <a:solidFill>
                  <a:schemeClr val="accent1">
                    <a:lumMod val="75000"/>
                  </a:schemeClr>
                </a:solidFill>
                <a:latin typeface="Gabriola" panose="04040605051002020D02" pitchFamily="82" charset="0"/>
                <a:ea typeface="Calibri" panose="020F0502020204030204" pitchFamily="34" charset="0"/>
              </a:rPr>
              <a:t> la 4m</a:t>
            </a:r>
            <a:r>
              <a:rPr lang="en-US" sz="1600" b="1" dirty="0" smtClean="0">
                <a:solidFill>
                  <a:schemeClr val="accent1">
                    <a:lumMod val="75000"/>
                  </a:schemeClr>
                </a:solidFill>
                <a:latin typeface="Gabriola" panose="04040605051002020D02" pitchFamily="82" charset="0"/>
                <a:ea typeface="Calibri" panose="020F0502020204030204" pitchFamily="34" charset="0"/>
              </a:rPr>
              <a:t>p de</a:t>
            </a:r>
            <a:r>
              <a:rPr lang="en-US" b="1" dirty="0" smtClean="0">
                <a:solidFill>
                  <a:schemeClr val="accent1">
                    <a:lumMod val="75000"/>
                  </a:schemeClr>
                </a:solidFill>
                <a:latin typeface="Gabriola" panose="04040605051002020D02" pitchFamily="82" charset="0"/>
                <a:ea typeface="Calibri" panose="020F0502020204030204" pitchFamily="34" charset="0"/>
              </a:rPr>
              <a:t> </a:t>
            </a:r>
            <a:r>
              <a:rPr lang="ro-RO" b="1" dirty="0" smtClean="0">
                <a:solidFill>
                  <a:schemeClr val="accent1">
                    <a:lumMod val="75000"/>
                  </a:schemeClr>
                </a:solidFill>
                <a:latin typeface="Gabriola" panose="04040605051002020D02" pitchFamily="82" charset="0"/>
                <a:ea typeface="Calibri" panose="020F0502020204030204" pitchFamily="34" charset="0"/>
              </a:rPr>
              <a:t>2</a:t>
            </a:r>
            <a:r>
              <a:rPr lang="en-US" b="1" dirty="0" smtClean="0">
                <a:solidFill>
                  <a:schemeClr val="accent1">
                    <a:lumMod val="75000"/>
                  </a:schemeClr>
                </a:solidFill>
                <a:latin typeface="Gabriola" panose="04040605051002020D02" pitchFamily="82" charset="0"/>
                <a:ea typeface="Calibri" panose="020F0502020204030204" pitchFamily="34" charset="0"/>
              </a:rPr>
              <a:t>98</a:t>
            </a:r>
            <a:r>
              <a:rPr lang="ro-RO" b="1" dirty="0" smtClean="0">
                <a:solidFill>
                  <a:schemeClr val="accent1">
                    <a:lumMod val="75000"/>
                  </a:schemeClr>
                </a:solidFill>
                <a:latin typeface="Gabriola" panose="04040605051002020D02" pitchFamily="82" charset="0"/>
                <a:ea typeface="Calibri" panose="020F0502020204030204" pitchFamily="34" charset="0"/>
              </a:rPr>
              <a:t> </a:t>
            </a:r>
            <a:r>
              <a:rPr lang="ro-RO" b="1" dirty="0">
                <a:solidFill>
                  <a:schemeClr val="accent1">
                    <a:lumMod val="75000"/>
                  </a:schemeClr>
                </a:solidFill>
                <a:latin typeface="Gabriola" panose="04040605051002020D02" pitchFamily="82" charset="0"/>
                <a:ea typeface="Calibri" panose="020F0502020204030204" pitchFamily="34" charset="0"/>
              </a:rPr>
              <a:t>locuri; </a:t>
            </a:r>
            <a:endParaRPr lang="ro-RO" b="1" dirty="0" smtClean="0">
              <a:solidFill>
                <a:schemeClr val="accent1">
                  <a:lumMod val="75000"/>
                </a:schemeClr>
              </a:solidFill>
              <a:latin typeface="Gabriola" panose="04040605051002020D02" pitchFamily="82" charset="0"/>
              <a:ea typeface="Calibri" panose="020F0502020204030204" pitchFamily="34" charset="0"/>
            </a:endParaRPr>
          </a:p>
          <a:p>
            <a:pPr marL="285750" indent="-285750" algn="just">
              <a:buFont typeface="Webdings" panose="05030102010509060703" pitchFamily="18" charset="2"/>
              <a:buChar char=""/>
            </a:pPr>
            <a:r>
              <a:rPr lang="ro-RO" sz="2000" b="1" dirty="0" smtClean="0">
                <a:solidFill>
                  <a:srgbClr val="292B2C"/>
                </a:solidFill>
                <a:latin typeface="Gabriola" panose="04040605051002020D02" pitchFamily="82" charset="0"/>
                <a:ea typeface="Calibri" panose="020F0502020204030204" pitchFamily="34" charset="0"/>
              </a:rPr>
              <a:t>Pavilion </a:t>
            </a:r>
            <a:r>
              <a:rPr lang="ro-RO" sz="2000" b="1" dirty="0">
                <a:solidFill>
                  <a:srgbClr val="292B2C"/>
                </a:solidFill>
                <a:latin typeface="Gabriola" panose="04040605051002020D02" pitchFamily="82" charset="0"/>
                <a:ea typeface="Calibri" panose="020F0502020204030204" pitchFamily="34" charset="0"/>
              </a:rPr>
              <a:t>D</a:t>
            </a:r>
            <a:r>
              <a:rPr lang="ro-RO" b="1" dirty="0">
                <a:solidFill>
                  <a:srgbClr val="292B2C"/>
                </a:solidFill>
                <a:latin typeface="Gabriola" panose="04040605051002020D02" pitchFamily="82" charset="0"/>
                <a:ea typeface="Calibri" panose="020F0502020204030204" pitchFamily="34" charset="0"/>
              </a:rPr>
              <a:t> </a:t>
            </a:r>
            <a:r>
              <a:rPr lang="ro-RO" b="1" dirty="0" smtClean="0">
                <a:solidFill>
                  <a:srgbClr val="292B2C"/>
                </a:solidFill>
                <a:latin typeface="Gabriola" panose="04040605051002020D02" pitchFamily="82" charset="0"/>
                <a:ea typeface="Calibri" panose="020F0502020204030204" pitchFamily="34" charset="0"/>
              </a:rPr>
              <a:t> - </a:t>
            </a:r>
            <a:r>
              <a:rPr lang="ro-RO" b="1" dirty="0" smtClean="0">
                <a:solidFill>
                  <a:schemeClr val="accent1">
                    <a:lumMod val="75000"/>
                  </a:schemeClr>
                </a:solidFill>
                <a:latin typeface="Gabriola" panose="04040605051002020D02" pitchFamily="82" charset="0"/>
                <a:ea typeface="Calibri" panose="020F0502020204030204" pitchFamily="34" charset="0"/>
              </a:rPr>
              <a:t>sunt </a:t>
            </a:r>
            <a:r>
              <a:rPr lang="ro-RO" b="1" dirty="0">
                <a:solidFill>
                  <a:schemeClr val="accent1">
                    <a:lumMod val="75000"/>
                  </a:schemeClr>
                </a:solidFill>
                <a:latin typeface="Gabriola" panose="04040605051002020D02" pitchFamily="82" charset="0"/>
                <a:ea typeface="Calibri" panose="020F0502020204030204" pitchFamily="34" charset="0"/>
              </a:rPr>
              <a:t>cazate persoane condamnate aflate în regim deschis – cu o suprafață totală de </a:t>
            </a:r>
            <a:r>
              <a:rPr lang="en-US" b="1" dirty="0" smtClean="0">
                <a:solidFill>
                  <a:schemeClr val="accent1">
                    <a:lumMod val="75000"/>
                  </a:schemeClr>
                </a:solidFill>
                <a:latin typeface="Gabriola" panose="04040605051002020D02" pitchFamily="82" charset="0"/>
                <a:ea typeface="Calibri" panose="020F0502020204030204" pitchFamily="34" charset="0"/>
              </a:rPr>
              <a:t>507</a:t>
            </a:r>
            <a:r>
              <a:rPr lang="ro-RO" b="1" dirty="0" smtClean="0">
                <a:solidFill>
                  <a:schemeClr val="accent1">
                    <a:lumMod val="75000"/>
                  </a:schemeClr>
                </a:solidFill>
                <a:latin typeface="Gabriola" panose="04040605051002020D02" pitchFamily="82" charset="0"/>
                <a:ea typeface="Calibri" panose="020F0502020204030204" pitchFamily="34" charset="0"/>
              </a:rPr>
              <a:t> mp</a:t>
            </a:r>
            <a:r>
              <a:rPr lang="en-US" b="1" dirty="0" smtClean="0">
                <a:solidFill>
                  <a:schemeClr val="accent1">
                    <a:lumMod val="75000"/>
                  </a:schemeClr>
                </a:solidFill>
                <a:latin typeface="Gabriola" panose="04040605051002020D02" pitchFamily="82" charset="0"/>
                <a:ea typeface="Calibri" panose="020F0502020204030204" pitchFamily="34" charset="0"/>
              </a:rPr>
              <a:t>,</a:t>
            </a:r>
            <a:r>
              <a:rPr lang="ro-RO" b="1" dirty="0" smtClean="0">
                <a:solidFill>
                  <a:schemeClr val="accent1">
                    <a:lumMod val="75000"/>
                  </a:schemeClr>
                </a:solidFill>
                <a:latin typeface="Gabriola" panose="04040605051002020D02" pitchFamily="82" charset="0"/>
                <a:ea typeface="Calibri" panose="020F0502020204030204" pitchFamily="34" charset="0"/>
              </a:rPr>
              <a:t> </a:t>
            </a:r>
            <a:r>
              <a:rPr lang="en-US" b="1" dirty="0">
                <a:solidFill>
                  <a:schemeClr val="accent1">
                    <a:lumMod val="75000"/>
                  </a:schemeClr>
                </a:solidFill>
                <a:latin typeface="Gabriola" panose="04040605051002020D02" pitchFamily="82" charset="0"/>
                <a:ea typeface="Calibri" panose="020F0502020204030204" pitchFamily="34" charset="0"/>
              </a:rPr>
              <a:t>are capacitate de </a:t>
            </a:r>
            <a:r>
              <a:rPr lang="en-US" b="1" dirty="0" err="1">
                <a:solidFill>
                  <a:schemeClr val="accent1">
                    <a:lumMod val="75000"/>
                  </a:schemeClr>
                </a:solidFill>
                <a:latin typeface="Gabriola" panose="04040605051002020D02" pitchFamily="82" charset="0"/>
                <a:ea typeface="Calibri" panose="020F0502020204030204" pitchFamily="34" charset="0"/>
              </a:rPr>
              <a:t>cazare</a:t>
            </a:r>
            <a:r>
              <a:rPr lang="en-US" b="1" dirty="0">
                <a:solidFill>
                  <a:schemeClr val="accent1">
                    <a:lumMod val="75000"/>
                  </a:schemeClr>
                </a:solidFill>
                <a:latin typeface="Gabriola" panose="04040605051002020D02" pitchFamily="82" charset="0"/>
                <a:ea typeface="Calibri" panose="020F0502020204030204" pitchFamily="34" charset="0"/>
              </a:rPr>
              <a:t> la 4m</a:t>
            </a:r>
            <a:r>
              <a:rPr lang="en-US" sz="1600" b="1" dirty="0">
                <a:solidFill>
                  <a:schemeClr val="accent1">
                    <a:lumMod val="75000"/>
                  </a:schemeClr>
                </a:solidFill>
                <a:latin typeface="Gabriola" panose="04040605051002020D02" pitchFamily="82" charset="0"/>
                <a:ea typeface="Calibri" panose="020F0502020204030204" pitchFamily="34" charset="0"/>
              </a:rPr>
              <a:t>p de</a:t>
            </a:r>
            <a:r>
              <a:rPr lang="en-US" b="1" dirty="0">
                <a:solidFill>
                  <a:schemeClr val="accent1">
                    <a:lumMod val="75000"/>
                  </a:schemeClr>
                </a:solidFill>
                <a:latin typeface="Gabriola" panose="04040605051002020D02" pitchFamily="82" charset="0"/>
                <a:ea typeface="Calibri" panose="020F0502020204030204" pitchFamily="34" charset="0"/>
              </a:rPr>
              <a:t> </a:t>
            </a:r>
            <a:r>
              <a:rPr lang="ro-RO" b="1" dirty="0" smtClean="0">
                <a:solidFill>
                  <a:schemeClr val="accent1">
                    <a:lumMod val="75000"/>
                  </a:schemeClr>
                </a:solidFill>
                <a:latin typeface="Gabriola" panose="04040605051002020D02" pitchFamily="82" charset="0"/>
                <a:ea typeface="Calibri" panose="020F0502020204030204" pitchFamily="34" charset="0"/>
              </a:rPr>
              <a:t>1</a:t>
            </a:r>
            <a:r>
              <a:rPr lang="en-US" b="1" dirty="0" smtClean="0">
                <a:solidFill>
                  <a:schemeClr val="accent1">
                    <a:lumMod val="75000"/>
                  </a:schemeClr>
                </a:solidFill>
                <a:latin typeface="Gabriola" panose="04040605051002020D02" pitchFamily="82" charset="0"/>
                <a:ea typeface="Calibri" panose="020F0502020204030204" pitchFamily="34" charset="0"/>
              </a:rPr>
              <a:t>1</a:t>
            </a:r>
            <a:r>
              <a:rPr lang="ro-RO" b="1" dirty="0" smtClean="0">
                <a:solidFill>
                  <a:schemeClr val="accent1">
                    <a:lumMod val="75000"/>
                  </a:schemeClr>
                </a:solidFill>
                <a:latin typeface="Gabriola" panose="04040605051002020D02" pitchFamily="82" charset="0"/>
                <a:ea typeface="Calibri" panose="020F0502020204030204" pitchFamily="34" charset="0"/>
              </a:rPr>
              <a:t>2 locuri</a:t>
            </a:r>
            <a:r>
              <a:rPr lang="en-GB" b="1" dirty="0" smtClean="0">
                <a:solidFill>
                  <a:schemeClr val="accent1">
                    <a:lumMod val="75000"/>
                  </a:schemeClr>
                </a:solidFill>
                <a:latin typeface="Gabriola" panose="04040605051002020D02" pitchFamily="82" charset="0"/>
                <a:ea typeface="Calibri" panose="020F0502020204030204" pitchFamily="34" charset="0"/>
              </a:rPr>
              <a:t>;</a:t>
            </a:r>
            <a:endParaRPr lang="en-US" dirty="0">
              <a:solidFill>
                <a:schemeClr val="accent1">
                  <a:lumMod val="75000"/>
                </a:schemeClr>
              </a:solidFill>
              <a:latin typeface="Gabriola" panose="04040605051002020D02" pitchFamily="82" charset="0"/>
            </a:endParaRPr>
          </a:p>
        </p:txBody>
      </p:sp>
      <p:sp>
        <p:nvSpPr>
          <p:cNvPr id="12" name="Rectangle 11"/>
          <p:cNvSpPr/>
          <p:nvPr/>
        </p:nvSpPr>
        <p:spPr>
          <a:xfrm>
            <a:off x="755576" y="1304900"/>
            <a:ext cx="7974632" cy="1077218"/>
          </a:xfrm>
          <a:prstGeom prst="rect">
            <a:avLst/>
          </a:prstGeom>
        </p:spPr>
        <p:txBody>
          <a:bodyPr wrap="square">
            <a:spAutoFit/>
          </a:bodyPr>
          <a:lstStyle/>
          <a:p>
            <a:pPr marL="180340" algn="ctr">
              <a:spcAft>
                <a:spcPts val="0"/>
              </a:spcAft>
            </a:pPr>
            <a:r>
              <a:rPr lang="ro-RO" sz="16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Profilul de deținere al Penitenciarului Iași este de </a:t>
            </a:r>
            <a:r>
              <a:rPr lang="ro-RO" sz="1600" b="1" dirty="0">
                <a:solidFill>
                  <a:schemeClr val="tx2">
                    <a:lumMod val="60000"/>
                    <a:lumOff val="40000"/>
                  </a:schemeClr>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coordonator</a:t>
            </a:r>
            <a:r>
              <a:rPr lang="ro-RO" sz="1600" dirty="0">
                <a:solidFill>
                  <a:schemeClr val="tx2">
                    <a:lumMod val="60000"/>
                    <a:lumOff val="40000"/>
                  </a:schemeClr>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sz="16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pentru unitățile de deținere aflate în regiunea Nord-Est, fiind singurul penitenciar cu profil de maximă siguranță din această regiune. </a:t>
            </a:r>
            <a:endParaRPr lang="en-US" sz="12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Times New Roman" panose="02020603050405020304" pitchFamily="18" charset="0"/>
            </a:endParaRPr>
          </a:p>
        </p:txBody>
      </p:sp>
      <p:sp>
        <p:nvSpPr>
          <p:cNvPr id="1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41" name="Picture 3287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652120" y="3360049"/>
            <a:ext cx="3041717" cy="1566954"/>
          </a:xfrm>
          <a:prstGeom prst="rect">
            <a:avLst/>
          </a:prstGeom>
          <a:noFill/>
          <a:ln w="38100">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rgbClr val="FFFFFF"/>
                </a:solidFill>
              </a14:hiddenFill>
            </a:ext>
          </a:extLst>
        </p:spPr>
      </p:pic>
      <p:sp>
        <p:nvSpPr>
          <p:cNvPr id="14" name="Rectangle 3"/>
          <p:cNvSpPr>
            <a:spLocks noChangeArrowheads="1"/>
          </p:cNvSpPr>
          <p:nvPr/>
        </p:nvSpPr>
        <p:spPr bwMode="auto">
          <a:xfrm>
            <a:off x="107504" y="2242938"/>
            <a:ext cx="8811852"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ro-RO" altLang="en-US" sz="1600" b="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Penitenciarul Iași are capacitatea de cazare, conform standardelor</a:t>
            </a:r>
            <a:r>
              <a:rPr kumimoji="0" lang="ro-RO" altLang="en-US" sz="1600" u="none" strike="noStrike" cap="none" normalizeH="0" baseline="0" dirty="0" smtClean="0">
                <a:ln>
                  <a:noFill/>
                </a:ln>
                <a:effectLst/>
                <a:latin typeface="Gabriola" panose="04040605051002020D02" pitchFamily="82" charset="0"/>
                <a:ea typeface="Calibri" panose="020F0502020204030204" pitchFamily="34" charset="0"/>
                <a:cs typeface="Arial" panose="020B0604020202020204" pitchFamily="34" charset="0"/>
              </a:rPr>
              <a:t>,</a:t>
            </a:r>
            <a:r>
              <a:rPr kumimoji="0" lang="ro-RO" altLang="en-US" sz="1600" b="1" u="none" strike="noStrike" cap="none" normalizeH="0" baseline="0" dirty="0"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 de 751 de locuri (din care 321 locuri indisponibile),</a:t>
            </a:r>
            <a:r>
              <a:rPr kumimoji="0" lang="ro-RO" altLang="en-US" sz="1600" b="0" u="none" strike="noStrike" cap="none" normalizeH="0" baseline="0" dirty="0"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în două pavilioane de deținere, clasificate conform </a:t>
            </a:r>
            <a:r>
              <a:rPr kumimoji="0" lang="ro-RO" altLang="en-US" sz="1400" b="0" u="none" strike="noStrike" cap="none" normalizeH="0" baseline="0" dirty="0" smtClean="0">
                <a:ln>
                  <a:noFill/>
                </a:ln>
                <a:solidFill>
                  <a:schemeClr val="accent2">
                    <a:lumMod val="75000"/>
                  </a:schemeClr>
                </a:solidFill>
                <a:effectLst/>
                <a:latin typeface="Lucida Handwriting" panose="03010101010101010101" pitchFamily="66" charset="0"/>
                <a:ea typeface="Calibri" panose="020F0502020204030204" pitchFamily="34" charset="0"/>
                <a:cs typeface="Arial" panose="020B0604020202020204" pitchFamily="34" charset="0"/>
              </a:rPr>
              <a:t>Ordinului Ministrului Justiției nr. </a:t>
            </a:r>
            <a:r>
              <a:rPr lang="ro-RO" altLang="en-US" sz="1400" dirty="0">
                <a:solidFill>
                  <a:schemeClr val="accent2">
                    <a:lumMod val="75000"/>
                  </a:schemeClr>
                </a:solidFill>
                <a:latin typeface="Lucida Handwriting" panose="03010101010101010101" pitchFamily="66" charset="0"/>
                <a:ea typeface="Calibri" panose="020F0502020204030204" pitchFamily="34" charset="0"/>
                <a:cs typeface="Arial" panose="020B0604020202020204" pitchFamily="34" charset="0"/>
              </a:rPr>
              <a:t>2002/2018 privind modificarea și completarea anexei la Ordinul ministrului justiției nr. 2.773/C/2017 pentru aprobarea Situației centralizate a clădirilor care sunt necorespunzătoare din punctul de vedere al condițiilor de detenție</a:t>
            </a:r>
            <a:r>
              <a:rPr kumimoji="0" lang="ro-RO" altLang="en-US" sz="1600" b="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astfel:</a:t>
            </a:r>
            <a:endParaRPr kumimoji="0" lang="ro-RO" altLang="en-US" sz="1600" b="0" u="none" strike="noStrike" cap="none" normalizeH="0" baseline="0" dirty="0" smtClean="0">
              <a:ln>
                <a:noFill/>
              </a:ln>
              <a:solidFill>
                <a:schemeClr val="tx1"/>
              </a:solidFill>
              <a:effectLst/>
              <a:latin typeface="Gabriola" panose="04040605051002020D02" pitchFamily="82" charset="0"/>
            </a:endParaRPr>
          </a:p>
        </p:txBody>
      </p:sp>
      <p:sp>
        <p:nvSpPr>
          <p:cNvPr id="15" name="Rectangle 14"/>
          <p:cNvSpPr/>
          <p:nvPr/>
        </p:nvSpPr>
        <p:spPr>
          <a:xfrm>
            <a:off x="54978" y="5123570"/>
            <a:ext cx="5051723" cy="954107"/>
          </a:xfrm>
          <a:prstGeom prst="rect">
            <a:avLst/>
          </a:prstGeom>
        </p:spPr>
        <p:txBody>
          <a:bodyPr wrap="square">
            <a:spAutoFit/>
          </a:bodyPr>
          <a:lstStyle/>
          <a:p>
            <a:pPr marL="285750" indent="-285750" algn="just">
              <a:buFont typeface="Webdings" panose="05030102010509060703" pitchFamily="18" charset="2"/>
              <a:buChar char="ã"/>
            </a:pPr>
            <a:r>
              <a:rPr lang="ro-RO" sz="2000" b="1" dirty="0">
                <a:solidFill>
                  <a:srgbClr val="1F497D"/>
                </a:solidFill>
                <a:latin typeface="Gabriola" panose="04040605051002020D02" pitchFamily="82" charset="0"/>
                <a:ea typeface="Calibri" panose="020F0502020204030204" pitchFamily="34" charset="0"/>
                <a:cs typeface="Arial" panose="020B0604020202020204" pitchFamily="34" charset="0"/>
              </a:rPr>
              <a:t>Pavilion Corp A </a:t>
            </a:r>
            <a:r>
              <a:rPr lang="ro-RO" b="1" dirty="0">
                <a:solidFill>
                  <a:srgbClr val="0070C0"/>
                </a:solidFill>
                <a:latin typeface="Gabriola" panose="04040605051002020D02" pitchFamily="82" charset="0"/>
                <a:ea typeface="Calibri" panose="020F0502020204030204" pitchFamily="34" charset="0"/>
                <a:cs typeface="Arial" panose="020B0604020202020204" pitchFamily="34" charset="0"/>
              </a:rPr>
              <a:t>– </a:t>
            </a:r>
            <a:r>
              <a:rPr lang="ro-RO" b="1" dirty="0" smtClean="0">
                <a:solidFill>
                  <a:srgbClr val="0070C0"/>
                </a:solidFill>
                <a:latin typeface="Gabriola" panose="04040605051002020D02" pitchFamily="82" charset="0"/>
                <a:ea typeface="Calibri" panose="020F0502020204030204" pitchFamily="34" charset="0"/>
                <a:cs typeface="Arial" panose="020B0604020202020204" pitchFamily="34" charset="0"/>
              </a:rPr>
              <a:t>a fost încheiat contractul de atribuire a lucrarii la data de 20.12.2023, cu o capacitate de cazare la 4mp de 240 locuri de cazare, regim închis.</a:t>
            </a:r>
            <a:endParaRPr lang="en-US" b="1" dirty="0">
              <a:solidFill>
                <a:srgbClr val="0070C0"/>
              </a:solidFill>
              <a:latin typeface="Gabriola" panose="04040605051002020D02" pitchFamily="82" charset="0"/>
            </a:endParaRPr>
          </a:p>
        </p:txBody>
      </p:sp>
      <p:pic>
        <p:nvPicPr>
          <p:cNvPr id="21" name="Imagine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20072" y="5113352"/>
            <a:ext cx="2168770" cy="1492920"/>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spTree>
    <p:extLst>
      <p:ext uri="{BB962C8B-B14F-4D97-AF65-F5344CB8AC3E}">
        <p14:creationId xmlns:p14="http://schemas.microsoft.com/office/powerpoint/2010/main" val="344739243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1000"/>
                                        <p:tgtEl>
                                          <p:spTgt spid="8"/>
                                        </p:tgtEl>
                                      </p:cBhvr>
                                    </p:animEffect>
                                  </p:childTnLst>
                                </p:cTn>
                              </p:par>
                            </p:childTnLst>
                          </p:cTn>
                        </p:par>
                        <p:par>
                          <p:cTn id="8" fill="hold">
                            <p:stCondLst>
                              <p:cond delay="3000"/>
                            </p:stCondLst>
                            <p:childTnLst>
                              <p:par>
                                <p:cTn id="9" presetID="16" presetClass="entr" presetSubtype="37"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outVertical)">
                                      <p:cBhvr>
                                        <p:cTn id="11" dur="2000"/>
                                        <p:tgtEl>
                                          <p:spTgt spid="12"/>
                                        </p:tgtEl>
                                      </p:cBhvr>
                                    </p:animEffect>
                                  </p:childTnLst>
                                </p:cTn>
                              </p:par>
                            </p:childTnLst>
                          </p:cTn>
                        </p:par>
                        <p:par>
                          <p:cTn id="12" fill="hold">
                            <p:stCondLst>
                              <p:cond delay="5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1750"/>
                                        <p:tgtEl>
                                          <p:spTgt spid="14"/>
                                        </p:tgtEl>
                                      </p:cBhvr>
                                    </p:animEffect>
                                  </p:childTnLst>
                                </p:cTn>
                              </p:par>
                            </p:childTnLst>
                          </p:cTn>
                        </p:par>
                        <p:par>
                          <p:cTn id="16" fill="hold">
                            <p:stCondLst>
                              <p:cond delay="6750"/>
                            </p:stCondLst>
                            <p:childTnLst>
                              <p:par>
                                <p:cTn id="17" presetID="2" presetClass="entr" presetSubtype="9" fill="hold" grpId="0"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1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20" dur="1500" fill="hold"/>
                                        <p:tgtEl>
                                          <p:spTgt spid="2">
                                            <p:txEl>
                                              <p:pRg st="0" end="0"/>
                                            </p:txEl>
                                          </p:spTgt>
                                        </p:tgtEl>
                                        <p:attrNameLst>
                                          <p:attrName>ppt_y</p:attrName>
                                        </p:attrNameLst>
                                      </p:cBhvr>
                                      <p:tavLst>
                                        <p:tav tm="0">
                                          <p:val>
                                            <p:strVal val="0-#ppt_h/2"/>
                                          </p:val>
                                        </p:tav>
                                        <p:tav tm="100000">
                                          <p:val>
                                            <p:strVal val="#ppt_y"/>
                                          </p:val>
                                        </p:tav>
                                      </p:tavLst>
                                    </p:anim>
                                  </p:childTnLst>
                                </p:cTn>
                              </p:par>
                            </p:childTnLst>
                          </p:cTn>
                        </p:par>
                        <p:par>
                          <p:cTn id="21" fill="hold">
                            <p:stCondLst>
                              <p:cond delay="8250"/>
                            </p:stCondLst>
                            <p:childTnLst>
                              <p:par>
                                <p:cTn id="22" presetID="2" presetClass="entr" presetSubtype="9" fill="hold" grpId="0" nodeType="afterEffect">
                                  <p:stCondLst>
                                    <p:cond delay="0"/>
                                  </p:stCondLst>
                                  <p:childTnLst>
                                    <p:set>
                                      <p:cBhvr>
                                        <p:cTn id="23" dur="1" fill="hold">
                                          <p:stCondLst>
                                            <p:cond delay="0"/>
                                          </p:stCondLst>
                                        </p:cTn>
                                        <p:tgtEl>
                                          <p:spTgt spid="2">
                                            <p:txEl>
                                              <p:pRg st="1" end="1"/>
                                            </p:txEl>
                                          </p:spTgt>
                                        </p:tgtEl>
                                        <p:attrNameLst>
                                          <p:attrName>style.visibility</p:attrName>
                                        </p:attrNameLst>
                                      </p:cBhvr>
                                      <p:to>
                                        <p:strVal val="visible"/>
                                      </p:to>
                                    </p:set>
                                    <p:anim calcmode="lin" valueType="num">
                                      <p:cBhvr additive="base">
                                        <p:cTn id="24" dur="1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25" dur="1500" fill="hold"/>
                                        <p:tgtEl>
                                          <p:spTgt spid="2">
                                            <p:txEl>
                                              <p:pRg st="1" end="1"/>
                                            </p:txEl>
                                          </p:spTgt>
                                        </p:tgtEl>
                                        <p:attrNameLst>
                                          <p:attrName>ppt_y</p:attrName>
                                        </p:attrNameLst>
                                      </p:cBhvr>
                                      <p:tavLst>
                                        <p:tav tm="0">
                                          <p:val>
                                            <p:strVal val="0-#ppt_h/2"/>
                                          </p:val>
                                        </p:tav>
                                        <p:tav tm="100000">
                                          <p:val>
                                            <p:strVal val="#ppt_y"/>
                                          </p:val>
                                        </p:tav>
                                      </p:tavLst>
                                    </p:anim>
                                  </p:childTnLst>
                                </p:cTn>
                              </p:par>
                              <p:par>
                                <p:cTn id="26" presetID="14" presetClass="entr" presetSubtype="10" fill="hold" nodeType="withEffect">
                                  <p:stCondLst>
                                    <p:cond delay="0"/>
                                  </p:stCondLst>
                                  <p:childTnLst>
                                    <p:set>
                                      <p:cBhvr>
                                        <p:cTn id="27" dur="1" fill="hold">
                                          <p:stCondLst>
                                            <p:cond delay="0"/>
                                          </p:stCondLst>
                                        </p:cTn>
                                        <p:tgtEl>
                                          <p:spTgt spid="10241"/>
                                        </p:tgtEl>
                                        <p:attrNameLst>
                                          <p:attrName>style.visibility</p:attrName>
                                        </p:attrNameLst>
                                      </p:cBhvr>
                                      <p:to>
                                        <p:strVal val="visible"/>
                                      </p:to>
                                    </p:set>
                                    <p:animEffect transition="in" filter="randombar(horizontal)">
                                      <p:cBhvr>
                                        <p:cTn id="28" dur="1500"/>
                                        <p:tgtEl>
                                          <p:spTgt spid="10241"/>
                                        </p:tgtEl>
                                      </p:cBhvr>
                                    </p:animEffect>
                                  </p:childTnLst>
                                </p:cTn>
                              </p:par>
                            </p:childTnLst>
                          </p:cTn>
                        </p:par>
                        <p:par>
                          <p:cTn id="29" fill="hold">
                            <p:stCondLst>
                              <p:cond delay="9750"/>
                            </p:stCondLst>
                            <p:childTnLst>
                              <p:par>
                                <p:cTn id="30" presetID="14" presetClass="entr" presetSubtype="10"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randombar(horizontal)">
                                      <p:cBhvr>
                                        <p:cTn id="32" dur="2000"/>
                                        <p:tgtEl>
                                          <p:spTgt spid="21"/>
                                        </p:tgtEl>
                                      </p:cBhvr>
                                    </p:animEffect>
                                  </p:childTnLst>
                                </p:cTn>
                              </p:par>
                            </p:childTnLst>
                          </p:cTn>
                        </p:par>
                        <p:par>
                          <p:cTn id="33" fill="hold">
                            <p:stCondLst>
                              <p:cond delay="11750"/>
                            </p:stCondLst>
                            <p:childTnLst>
                              <p:par>
                                <p:cTn id="34" presetID="26"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797">
                                          <p:stCondLst>
                                            <p:cond delay="0"/>
                                          </p:stCondLst>
                                        </p:cTn>
                                        <p:tgtEl>
                                          <p:spTgt spid="15"/>
                                        </p:tgtEl>
                                      </p:cBhvr>
                                    </p:animEffect>
                                    <p:anim calcmode="lin" valueType="num">
                                      <p:cBhvr>
                                        <p:cTn id="37" dur="2505"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8" dur="913"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9" dur="913" tmFilter="0, 0; 0.125,0.2665; 0.25,0.4; 0.375,0.465; 0.5,0.5;  0.625,0.535; 0.75,0.6; 0.875,0.7335; 1,1">
                                          <p:stCondLst>
                                            <p:cond delay="913"/>
                                          </p:stCondLst>
                                        </p:cTn>
                                        <p:tgtEl>
                                          <p:spTgt spid="15"/>
                                        </p:tgtEl>
                                        <p:attrNameLst>
                                          <p:attrName>ppt_y</p:attrName>
                                        </p:attrNameLst>
                                      </p:cBhvr>
                                      <p:tavLst>
                                        <p:tav tm="0" fmla="#ppt_y-sin(pi*$)/9">
                                          <p:val>
                                            <p:fltVal val="0"/>
                                          </p:val>
                                        </p:tav>
                                        <p:tav tm="100000">
                                          <p:val>
                                            <p:fltVal val="1"/>
                                          </p:val>
                                        </p:tav>
                                      </p:tavLst>
                                    </p:anim>
                                    <p:anim calcmode="lin" valueType="num">
                                      <p:cBhvr>
                                        <p:cTn id="40" dur="456" tmFilter="0, 0; 0.125,0.2665; 0.25,0.4; 0.375,0.465; 0.5,0.5;  0.625,0.535; 0.75,0.6; 0.875,0.7335; 1,1">
                                          <p:stCondLst>
                                            <p:cond delay="1821"/>
                                          </p:stCondLst>
                                        </p:cTn>
                                        <p:tgtEl>
                                          <p:spTgt spid="15"/>
                                        </p:tgtEl>
                                        <p:attrNameLst>
                                          <p:attrName>ppt_y</p:attrName>
                                        </p:attrNameLst>
                                      </p:cBhvr>
                                      <p:tavLst>
                                        <p:tav tm="0" fmla="#ppt_y-sin(pi*$)/27">
                                          <p:val>
                                            <p:fltVal val="0"/>
                                          </p:val>
                                        </p:tav>
                                        <p:tav tm="100000">
                                          <p:val>
                                            <p:fltVal val="1"/>
                                          </p:val>
                                        </p:tav>
                                      </p:tavLst>
                                    </p:anim>
                                    <p:anim calcmode="lin" valueType="num">
                                      <p:cBhvr>
                                        <p:cTn id="41" dur="226" tmFilter="0, 0; 0.125,0.2665; 0.25,0.4; 0.375,0.465; 0.5,0.5;  0.625,0.535; 0.75,0.6; 0.875,0.7335; 1,1">
                                          <p:stCondLst>
                                            <p:cond delay="2277"/>
                                          </p:stCondLst>
                                        </p:cTn>
                                        <p:tgtEl>
                                          <p:spTgt spid="15"/>
                                        </p:tgtEl>
                                        <p:attrNameLst>
                                          <p:attrName>ppt_y</p:attrName>
                                        </p:attrNameLst>
                                      </p:cBhvr>
                                      <p:tavLst>
                                        <p:tav tm="0" fmla="#ppt_y-sin(pi*$)/81">
                                          <p:val>
                                            <p:fltVal val="0"/>
                                          </p:val>
                                        </p:tav>
                                        <p:tav tm="100000">
                                          <p:val>
                                            <p:fltVal val="1"/>
                                          </p:val>
                                        </p:tav>
                                      </p:tavLst>
                                    </p:anim>
                                    <p:animScale>
                                      <p:cBhvr>
                                        <p:cTn id="42" dur="36">
                                          <p:stCondLst>
                                            <p:cond delay="894"/>
                                          </p:stCondLst>
                                        </p:cTn>
                                        <p:tgtEl>
                                          <p:spTgt spid="15"/>
                                        </p:tgtEl>
                                      </p:cBhvr>
                                      <p:to x="100000" y="60000"/>
                                    </p:animScale>
                                    <p:animScale>
                                      <p:cBhvr>
                                        <p:cTn id="43" dur="228" decel="50000">
                                          <p:stCondLst>
                                            <p:cond delay="930"/>
                                          </p:stCondLst>
                                        </p:cTn>
                                        <p:tgtEl>
                                          <p:spTgt spid="15"/>
                                        </p:tgtEl>
                                      </p:cBhvr>
                                      <p:to x="100000" y="100000"/>
                                    </p:animScale>
                                    <p:animScale>
                                      <p:cBhvr>
                                        <p:cTn id="44" dur="36">
                                          <p:stCondLst>
                                            <p:cond delay="1804"/>
                                          </p:stCondLst>
                                        </p:cTn>
                                        <p:tgtEl>
                                          <p:spTgt spid="15"/>
                                        </p:tgtEl>
                                      </p:cBhvr>
                                      <p:to x="100000" y="80000"/>
                                    </p:animScale>
                                    <p:animScale>
                                      <p:cBhvr>
                                        <p:cTn id="45" dur="228" decel="50000">
                                          <p:stCondLst>
                                            <p:cond delay="1840"/>
                                          </p:stCondLst>
                                        </p:cTn>
                                        <p:tgtEl>
                                          <p:spTgt spid="15"/>
                                        </p:tgtEl>
                                      </p:cBhvr>
                                      <p:to x="100000" y="100000"/>
                                    </p:animScale>
                                    <p:animScale>
                                      <p:cBhvr>
                                        <p:cTn id="46" dur="36">
                                          <p:stCondLst>
                                            <p:cond delay="2258"/>
                                          </p:stCondLst>
                                        </p:cTn>
                                        <p:tgtEl>
                                          <p:spTgt spid="15"/>
                                        </p:tgtEl>
                                      </p:cBhvr>
                                      <p:to x="100000" y="90000"/>
                                    </p:animScale>
                                    <p:animScale>
                                      <p:cBhvr>
                                        <p:cTn id="47" dur="228" decel="50000">
                                          <p:stCondLst>
                                            <p:cond delay="2293"/>
                                          </p:stCondLst>
                                        </p:cTn>
                                        <p:tgtEl>
                                          <p:spTgt spid="15"/>
                                        </p:tgtEl>
                                      </p:cBhvr>
                                      <p:to x="100000" y="100000"/>
                                    </p:animScale>
                                    <p:animScale>
                                      <p:cBhvr>
                                        <p:cTn id="48" dur="36">
                                          <p:stCondLst>
                                            <p:cond delay="2486"/>
                                          </p:stCondLst>
                                        </p:cTn>
                                        <p:tgtEl>
                                          <p:spTgt spid="15"/>
                                        </p:tgtEl>
                                      </p:cBhvr>
                                      <p:to x="100000" y="95000"/>
                                    </p:animScale>
                                    <p:animScale>
                                      <p:cBhvr>
                                        <p:cTn id="49" dur="228" decel="50000">
                                          <p:stCondLst>
                                            <p:cond delay="2522"/>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uiExpand="1" build="p"/>
      <p:bldP spid="12" grpId="0"/>
      <p:bldP spid="14"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E:\Prezentari unitati\ARAD\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2500" y="6356350"/>
            <a:ext cx="533400" cy="36512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775" y="115888"/>
            <a:ext cx="720725" cy="98107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extBox 4"/>
          <p:cNvSpPr txBox="1"/>
          <p:nvPr/>
        </p:nvSpPr>
        <p:spPr>
          <a:xfrm>
            <a:off x="107950" y="2722483"/>
            <a:ext cx="5157492" cy="3477875"/>
          </a:xfrm>
          <a:prstGeom prst="rect">
            <a:avLst/>
          </a:prstGeom>
          <a:noFill/>
        </p:spPr>
        <p:txBody>
          <a:bodyPr wrap="square">
            <a:spAutoFit/>
          </a:bodyPr>
          <a:lstStyle/>
          <a:p>
            <a:pPr marL="285750" indent="-285750" algn="just" eaLnBrk="1" fontAlgn="auto" hangingPunct="1">
              <a:spcBef>
                <a:spcPts val="0"/>
              </a:spcBef>
              <a:spcAft>
                <a:spcPts val="0"/>
              </a:spcAft>
              <a:buFont typeface="Arial" pitchFamily="34" charset="0"/>
              <a:buChar char="•"/>
              <a:defRPr/>
            </a:pPr>
            <a:r>
              <a:rPr lang="ro-RO" sz="2200" b="1" u="sng" dirty="0">
                <a:effectLst>
                  <a:outerShdw blurRad="38100" dist="38100" dir="2700000" algn="tl">
                    <a:srgbClr val="000000">
                      <a:alpha val="43137"/>
                    </a:srgbClr>
                  </a:outerShdw>
                </a:effectLst>
                <a:latin typeface="Gabriola" pitchFamily="82" charset="0"/>
              </a:rPr>
              <a:t>5 secții de </a:t>
            </a:r>
            <a:r>
              <a:rPr lang="ro-RO" sz="2200" b="1" u="sng" dirty="0" smtClean="0">
                <a:effectLst>
                  <a:outerShdw blurRad="38100" dist="38100" dir="2700000" algn="tl">
                    <a:srgbClr val="000000">
                      <a:alpha val="43137"/>
                    </a:srgbClr>
                  </a:outerShdw>
                </a:effectLst>
                <a:latin typeface="Gabriola" pitchFamily="82" charset="0"/>
              </a:rPr>
              <a:t>deținere</a:t>
            </a:r>
            <a:r>
              <a:rPr lang="ro-RO" sz="2200" dirty="0" smtClean="0">
                <a:effectLst>
                  <a:outerShdw blurRad="38100" dist="38100" dir="2700000" algn="tl">
                    <a:srgbClr val="000000">
                      <a:alpha val="43137"/>
                    </a:srgbClr>
                  </a:outerShdw>
                </a:effectLst>
                <a:latin typeface="Gabriola" pitchFamily="82" charset="0"/>
              </a:rPr>
              <a:t>;</a:t>
            </a:r>
          </a:p>
          <a:p>
            <a:pPr marL="285750" indent="-285750" algn="just" eaLnBrk="1" fontAlgn="auto" hangingPunct="1">
              <a:spcBef>
                <a:spcPts val="0"/>
              </a:spcBef>
              <a:spcAft>
                <a:spcPts val="0"/>
              </a:spcAft>
              <a:buFont typeface="Arial" pitchFamily="34" charset="0"/>
              <a:buChar char="•"/>
              <a:defRPr/>
            </a:pPr>
            <a:r>
              <a:rPr lang="ro-RO" sz="2200" b="1" u="sng" dirty="0" smtClean="0">
                <a:effectLst>
                  <a:outerShdw blurRad="38100" dist="38100" dir="2700000" algn="tl">
                    <a:srgbClr val="000000">
                      <a:alpha val="43137"/>
                    </a:srgbClr>
                  </a:outerShdw>
                </a:effectLst>
                <a:latin typeface="Gabriola" pitchFamily="82" charset="0"/>
              </a:rPr>
              <a:t>85 </a:t>
            </a:r>
            <a:r>
              <a:rPr lang="ro-RO" sz="2200" b="1" u="sng" dirty="0">
                <a:effectLst>
                  <a:outerShdw blurRad="38100" dist="38100" dir="2700000" algn="tl">
                    <a:srgbClr val="000000">
                      <a:alpha val="43137"/>
                    </a:srgbClr>
                  </a:outerShdw>
                </a:effectLst>
                <a:latin typeface="Gabriola" pitchFamily="82" charset="0"/>
              </a:rPr>
              <a:t>de camere de </a:t>
            </a:r>
            <a:r>
              <a:rPr lang="ro-RO" sz="2200" b="1" u="sng" dirty="0" smtClean="0">
                <a:effectLst>
                  <a:outerShdw blurRad="38100" dist="38100" dir="2700000" algn="tl">
                    <a:srgbClr val="000000">
                      <a:alpha val="43137"/>
                    </a:srgbClr>
                  </a:outerShdw>
                </a:effectLst>
                <a:latin typeface="Gabriola" pitchFamily="82" charset="0"/>
              </a:rPr>
              <a:t>deținere </a:t>
            </a:r>
            <a:r>
              <a:rPr lang="ro-RO" sz="2200" dirty="0" smtClean="0">
                <a:effectLst>
                  <a:outerShdw blurRad="38100" dist="38100" dir="2700000" algn="tl">
                    <a:srgbClr val="000000">
                      <a:alpha val="43137"/>
                    </a:srgbClr>
                  </a:outerShdw>
                </a:effectLst>
                <a:latin typeface="Gabriola" pitchFamily="82" charset="0"/>
              </a:rPr>
              <a:t>-  </a:t>
            </a:r>
            <a:r>
              <a:rPr lang="ro-RO" sz="2200" dirty="0">
                <a:latin typeface="Gabriola" pitchFamily="82" charset="0"/>
              </a:rPr>
              <a:t>fiecare cameră este compusă dintr-o debara, 8 paturi și grup sanitar cu apă rece și apă caldă, wc și duș, 4 scaune și o </a:t>
            </a:r>
            <a:r>
              <a:rPr lang="ro-RO" sz="2200" dirty="0" smtClean="0">
                <a:latin typeface="Gabriola" pitchFamily="82" charset="0"/>
              </a:rPr>
              <a:t>masă, </a:t>
            </a:r>
            <a:r>
              <a:rPr lang="ro-RO" sz="2200" dirty="0">
                <a:latin typeface="Gabriola" pitchFamily="82" charset="0"/>
              </a:rPr>
              <a:t>și utilată cu cablu tv, televizor, telefon fix; </a:t>
            </a:r>
          </a:p>
          <a:p>
            <a:pPr marL="285750" indent="-285750" algn="just" eaLnBrk="1" fontAlgn="auto" hangingPunct="1">
              <a:spcBef>
                <a:spcPts val="0"/>
              </a:spcBef>
              <a:spcAft>
                <a:spcPts val="0"/>
              </a:spcAft>
              <a:buFont typeface="Arial" pitchFamily="34" charset="0"/>
              <a:buChar char="•"/>
              <a:defRPr/>
            </a:pPr>
            <a:r>
              <a:rPr lang="it-IT" sz="2200" b="1" u="sng" dirty="0">
                <a:effectLst>
                  <a:outerShdw blurRad="38100" dist="38100" dir="2700000" algn="tl">
                    <a:srgbClr val="000000">
                      <a:alpha val="43137"/>
                    </a:srgbClr>
                  </a:outerShdw>
                </a:effectLst>
                <a:latin typeface="Gabriola" pitchFamily="82" charset="0"/>
              </a:rPr>
              <a:t>2 săli de sport</a:t>
            </a:r>
            <a:r>
              <a:rPr lang="it-IT" sz="2200" dirty="0">
                <a:effectLst>
                  <a:outerShdw blurRad="38100" dist="38100" dir="2700000" algn="tl">
                    <a:srgbClr val="000000">
                      <a:alpha val="43137"/>
                    </a:srgbClr>
                  </a:outerShdw>
                </a:effectLst>
                <a:latin typeface="Gabriola" pitchFamily="82" charset="0"/>
              </a:rPr>
              <a:t>,</a:t>
            </a:r>
            <a:r>
              <a:rPr lang="it-IT" sz="2200" dirty="0">
                <a:latin typeface="Gabriola" pitchFamily="82" charset="0"/>
              </a:rPr>
              <a:t> una pentru cadre și una pentru persoanele încarcerate</a:t>
            </a:r>
            <a:r>
              <a:rPr lang="ro-RO" sz="2200" dirty="0">
                <a:latin typeface="Gabriola" pitchFamily="82" charset="0"/>
              </a:rPr>
              <a:t> și 3 terenuri de sport (unul asfaltat, unul betonat și unul cu gazon (460 mp</a:t>
            </a:r>
            <a:r>
              <a:rPr lang="ro-RO" sz="2200" dirty="0" smtClean="0">
                <a:latin typeface="Gabriola" pitchFamily="82" charset="0"/>
              </a:rPr>
              <a:t>);</a:t>
            </a:r>
            <a:endParaRPr lang="ro-RO" sz="2200" dirty="0">
              <a:latin typeface="Gabriola" pitchFamily="82" charset="0"/>
            </a:endParaRPr>
          </a:p>
          <a:p>
            <a:pPr marL="285750" indent="-285750" algn="just" eaLnBrk="1" fontAlgn="auto" hangingPunct="1">
              <a:spcBef>
                <a:spcPts val="0"/>
              </a:spcBef>
              <a:spcAft>
                <a:spcPts val="0"/>
              </a:spcAft>
              <a:buFont typeface="Arial" pitchFamily="34" charset="0"/>
              <a:buChar char="•"/>
              <a:defRPr/>
            </a:pPr>
            <a:r>
              <a:rPr lang="pt-BR" sz="2200" b="1" u="sng" dirty="0">
                <a:effectLst>
                  <a:outerShdw blurRad="38100" dist="38100" dir="2700000" algn="tl">
                    <a:srgbClr val="000000">
                      <a:alpha val="43137"/>
                    </a:srgbClr>
                  </a:outerShdw>
                </a:effectLst>
                <a:latin typeface="Gabriola" pitchFamily="82" charset="0"/>
              </a:rPr>
              <a:t>12 curți de plimbare </a:t>
            </a:r>
            <a:r>
              <a:rPr lang="pt-BR" sz="2200" dirty="0">
                <a:latin typeface="Gabriola" pitchFamily="82" charset="0"/>
              </a:rPr>
              <a:t>pentru persoanele încarcerate;</a:t>
            </a:r>
            <a:endParaRPr lang="ro-RO" sz="2200" dirty="0">
              <a:latin typeface="Gabriola" pitchFamily="82" charset="0"/>
            </a:endParaRPr>
          </a:p>
          <a:p>
            <a:pPr marL="285750" indent="-285750" algn="just" eaLnBrk="1" fontAlgn="auto" hangingPunct="1">
              <a:spcBef>
                <a:spcPts val="0"/>
              </a:spcBef>
              <a:spcAft>
                <a:spcPts val="0"/>
              </a:spcAft>
              <a:buFont typeface="Arial" pitchFamily="34" charset="0"/>
              <a:buChar char="•"/>
              <a:defRPr/>
            </a:pPr>
            <a:r>
              <a:rPr lang="ro-RO" sz="2200" b="1" u="sng" dirty="0">
                <a:effectLst>
                  <a:outerShdw blurRad="38100" dist="38100" dir="2700000" algn="tl">
                    <a:srgbClr val="000000">
                      <a:alpha val="43137"/>
                    </a:srgbClr>
                  </a:outerShdw>
                </a:effectLst>
                <a:latin typeface="Gabriola" pitchFamily="82" charset="0"/>
              </a:rPr>
              <a:t>1</a:t>
            </a:r>
            <a:r>
              <a:rPr lang="ro-RO" sz="2200" b="1" u="sng" dirty="0" smtClean="0">
                <a:effectLst>
                  <a:outerShdw blurRad="38100" dist="38100" dir="2700000" algn="tl">
                    <a:srgbClr val="000000">
                      <a:alpha val="43137"/>
                    </a:srgbClr>
                  </a:outerShdw>
                </a:effectLst>
                <a:latin typeface="Gabriola" pitchFamily="82" charset="0"/>
              </a:rPr>
              <a:t> capelă</a:t>
            </a:r>
            <a:r>
              <a:rPr lang="ro-RO" sz="2200" dirty="0" smtClean="0">
                <a:latin typeface="Gabriola" pitchFamily="82" charset="0"/>
              </a:rPr>
              <a:t>;</a:t>
            </a:r>
            <a:endParaRPr lang="ro-RO" sz="2200" dirty="0">
              <a:latin typeface="Gabriola" pitchFamily="82" charset="0"/>
            </a:endParaRPr>
          </a:p>
        </p:txBody>
      </p:sp>
      <p:sp>
        <p:nvSpPr>
          <p:cNvPr id="12" name="Rectangle 2"/>
          <p:cNvSpPr>
            <a:spLocks noChangeArrowheads="1"/>
          </p:cNvSpPr>
          <p:nvPr/>
        </p:nvSpPr>
        <p:spPr bwMode="auto">
          <a:xfrm>
            <a:off x="1691680" y="364254"/>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sp>
        <p:nvSpPr>
          <p:cNvPr id="13" name="Rectangle 12"/>
          <p:cNvSpPr/>
          <p:nvPr/>
        </p:nvSpPr>
        <p:spPr>
          <a:xfrm>
            <a:off x="-396552" y="1080264"/>
            <a:ext cx="4572000" cy="830997"/>
          </a:xfrm>
          <a:prstGeom prst="rect">
            <a:avLst/>
          </a:prstGeom>
          <a:effectLst>
            <a:reflection blurRad="6350" stA="50000" endA="300" endPos="90000" dir="5400000" sy="-100000" algn="bl" rotWithShape="0"/>
          </a:effectLst>
        </p:spPr>
        <p:txBody>
          <a:bodyPr>
            <a:spAutoFit/>
          </a:bodyPr>
          <a:lstStyle/>
          <a:p>
            <a:pPr algn="ctr"/>
            <a:r>
              <a:rPr lang="ro-RO" sz="2400" b="1" dirty="0" smtClean="0">
                <a:latin typeface="Gabriola" panose="04040605051002020D02" pitchFamily="82" charset="0"/>
                <a:cs typeface="Times New Roman" panose="02020603050405020304" pitchFamily="18" charset="0"/>
              </a:rPr>
              <a:t>Descrierea extinsă a modului de organizare/amenajare</a:t>
            </a:r>
            <a:endParaRPr lang="en-US" dirty="0"/>
          </a:p>
        </p:txBody>
      </p:sp>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33739" y="1320506"/>
            <a:ext cx="2560964" cy="2564904"/>
          </a:xfrm>
          <a:prstGeom prst="rect">
            <a:avLst/>
          </a:prstGeom>
          <a:effectLst>
            <a:reflection blurRad="6350" stA="50000" endA="300" endPos="90000" dist="50800" dir="5400000" sy="-100000" algn="bl" rotWithShape="0"/>
          </a:effectLst>
        </p:spPr>
      </p:pic>
    </p:spTree>
    <p:extLst>
      <p:ext uri="{BB962C8B-B14F-4D97-AF65-F5344CB8AC3E}">
        <p14:creationId xmlns:p14="http://schemas.microsoft.com/office/powerpoint/2010/main" val="1352710948"/>
      </p:ext>
    </p:extLst>
  </p:cSld>
  <p:clrMapOvr>
    <a:masterClrMapping/>
  </p:clrMapOvr>
  <p:transition spd="slow" advClick="0" advTm="1600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1000"/>
                                        <p:tgtEl>
                                          <p:spTgt spid="12"/>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750" fill="hold"/>
                                        <p:tgtEl>
                                          <p:spTgt spid="13"/>
                                        </p:tgtEl>
                                        <p:attrNameLst>
                                          <p:attrName>ppt_w</p:attrName>
                                        </p:attrNameLst>
                                      </p:cBhvr>
                                      <p:tavLst>
                                        <p:tav tm="0">
                                          <p:val>
                                            <p:fltVal val="0"/>
                                          </p:val>
                                        </p:tav>
                                        <p:tav tm="100000">
                                          <p:val>
                                            <p:strVal val="#ppt_w"/>
                                          </p:val>
                                        </p:tav>
                                      </p:tavLst>
                                    </p:anim>
                                    <p:anim calcmode="lin" valueType="num">
                                      <p:cBhvr>
                                        <p:cTn id="12" dur="1750" fill="hold"/>
                                        <p:tgtEl>
                                          <p:spTgt spid="13"/>
                                        </p:tgtEl>
                                        <p:attrNameLst>
                                          <p:attrName>ppt_h</p:attrName>
                                        </p:attrNameLst>
                                      </p:cBhvr>
                                      <p:tavLst>
                                        <p:tav tm="0">
                                          <p:val>
                                            <p:fltVal val="0"/>
                                          </p:val>
                                        </p:tav>
                                        <p:tav tm="100000">
                                          <p:val>
                                            <p:strVal val="#ppt_h"/>
                                          </p:val>
                                        </p:tav>
                                      </p:tavLst>
                                    </p:anim>
                                    <p:anim calcmode="lin" valueType="num">
                                      <p:cBhvr>
                                        <p:cTn id="13" dur="1750" fill="hold"/>
                                        <p:tgtEl>
                                          <p:spTgt spid="13"/>
                                        </p:tgtEl>
                                        <p:attrNameLst>
                                          <p:attrName>style.rotation</p:attrName>
                                        </p:attrNameLst>
                                      </p:cBhvr>
                                      <p:tavLst>
                                        <p:tav tm="0">
                                          <p:val>
                                            <p:fltVal val="90"/>
                                          </p:val>
                                        </p:tav>
                                        <p:tav tm="100000">
                                          <p:val>
                                            <p:fltVal val="0"/>
                                          </p:val>
                                        </p:tav>
                                      </p:tavLst>
                                    </p:anim>
                                    <p:animEffect transition="in" filter="fade">
                                      <p:cBhvr>
                                        <p:cTn id="14" dur="1750"/>
                                        <p:tgtEl>
                                          <p:spTgt spid="13"/>
                                        </p:tgtEl>
                                      </p:cBhvr>
                                    </p:animEffect>
                                  </p:childTnLst>
                                </p:cTn>
                              </p:par>
                            </p:childTnLst>
                          </p:cTn>
                        </p:par>
                        <p:par>
                          <p:cTn id="15" fill="hold">
                            <p:stCondLst>
                              <p:cond delay="2750"/>
                            </p:stCondLst>
                            <p:childTnLst>
                              <p:par>
                                <p:cTn id="16" presetID="45" presetClass="entr" presetSubtype="0" repeatCount="indefinite"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3250"/>
                                        <p:tgtEl>
                                          <p:spTgt spid="2"/>
                                        </p:tgtEl>
                                      </p:cBhvr>
                                    </p:animEffect>
                                    <p:anim calcmode="lin" valueType="num">
                                      <p:cBhvr>
                                        <p:cTn id="19" dur="3250" fill="hold"/>
                                        <p:tgtEl>
                                          <p:spTgt spid="2"/>
                                        </p:tgtEl>
                                        <p:attrNameLst>
                                          <p:attrName>ppt_w</p:attrName>
                                        </p:attrNameLst>
                                      </p:cBhvr>
                                      <p:tavLst>
                                        <p:tav tm="0" fmla="#ppt_w*sin(2.5*pi*$)">
                                          <p:val>
                                            <p:fltVal val="0"/>
                                          </p:val>
                                        </p:tav>
                                        <p:tav tm="100000">
                                          <p:val>
                                            <p:fltVal val="1"/>
                                          </p:val>
                                        </p:tav>
                                      </p:tavLst>
                                    </p:anim>
                                    <p:anim calcmode="lin" valueType="num">
                                      <p:cBhvr>
                                        <p:cTn id="20" dur="3250" fill="hold"/>
                                        <p:tgtEl>
                                          <p:spTgt spid="2"/>
                                        </p:tgtEl>
                                        <p:attrNameLst>
                                          <p:attrName>ppt_h</p:attrName>
                                        </p:attrNameLst>
                                      </p:cBhvr>
                                      <p:tavLst>
                                        <p:tav tm="0">
                                          <p:val>
                                            <p:strVal val="#ppt_h"/>
                                          </p:val>
                                        </p:tav>
                                        <p:tav tm="100000">
                                          <p:val>
                                            <p:strVal val="#ppt_h"/>
                                          </p:val>
                                        </p:tav>
                                      </p:tavLst>
                                    </p:anim>
                                  </p:childTnLst>
                                </p:cTn>
                              </p:par>
                            </p:childTnLst>
                          </p:cTn>
                        </p:par>
                        <p:par>
                          <p:cTn id="21" fill="hold">
                            <p:stCondLst>
                              <p:cond delay="6000"/>
                            </p:stCondLst>
                            <p:childTnLst>
                              <p:par>
                                <p:cTn id="22" presetID="2" presetClass="entr" presetSubtype="4" fill="hold" grpId="0" nodeType="after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additive="base">
                                        <p:cTn id="24" dur="1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5" dur="1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par>
                          <p:cTn id="26" fill="hold">
                            <p:stCondLst>
                              <p:cond delay="7500"/>
                            </p:stCondLst>
                            <p:childTnLst>
                              <p:par>
                                <p:cTn id="27" presetID="2" presetClass="entr" presetSubtype="4" fill="hold" grpId="0" nodeType="after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additive="base">
                                        <p:cTn id="29" dur="1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0" dur="1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par>
                          <p:cTn id="31" fill="hold">
                            <p:stCondLst>
                              <p:cond delay="9000"/>
                            </p:stCondLst>
                            <p:childTnLst>
                              <p:par>
                                <p:cTn id="32" presetID="2" presetClass="entr" presetSubtype="4" fill="hold" grpId="0" nodeType="afterEffect">
                                  <p:stCondLst>
                                    <p:cond delay="0"/>
                                  </p:stCondLst>
                                  <p:childTnLst>
                                    <p:set>
                                      <p:cBhvr>
                                        <p:cTn id="33" dur="1" fill="hold">
                                          <p:stCondLst>
                                            <p:cond delay="0"/>
                                          </p:stCondLst>
                                        </p:cTn>
                                        <p:tgtEl>
                                          <p:spTgt spid="5">
                                            <p:txEl>
                                              <p:pRg st="2" end="2"/>
                                            </p:txEl>
                                          </p:spTgt>
                                        </p:tgtEl>
                                        <p:attrNameLst>
                                          <p:attrName>style.visibility</p:attrName>
                                        </p:attrNameLst>
                                      </p:cBhvr>
                                      <p:to>
                                        <p:strVal val="visible"/>
                                      </p:to>
                                    </p:set>
                                    <p:anim calcmode="lin" valueType="num">
                                      <p:cBhvr additive="base">
                                        <p:cTn id="34" dur="1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5" dur="1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par>
                          <p:cTn id="36" fill="hold">
                            <p:stCondLst>
                              <p:cond delay="10500"/>
                            </p:stCondLst>
                            <p:childTnLst>
                              <p:par>
                                <p:cTn id="37" presetID="2" presetClass="entr" presetSubtype="4" fill="hold" grpId="0" nodeType="afterEffect">
                                  <p:stCondLst>
                                    <p:cond delay="0"/>
                                  </p:stCondLst>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additive="base">
                                        <p:cTn id="39" dur="1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0" dur="1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41" fill="hold">
                            <p:stCondLst>
                              <p:cond delay="12000"/>
                            </p:stCondLst>
                            <p:childTnLst>
                              <p:par>
                                <p:cTn id="42" presetID="2" presetClass="entr" presetSubtype="4" fill="hold" grpId="0" nodeType="afterEffect">
                                  <p:stCondLst>
                                    <p:cond delay="0"/>
                                  </p:stCondLst>
                                  <p:childTnLst>
                                    <p:set>
                                      <p:cBhvr>
                                        <p:cTn id="43" dur="1" fill="hold">
                                          <p:stCondLst>
                                            <p:cond delay="0"/>
                                          </p:stCondLst>
                                        </p:cTn>
                                        <p:tgtEl>
                                          <p:spTgt spid="5">
                                            <p:txEl>
                                              <p:pRg st="4" end="4"/>
                                            </p:txEl>
                                          </p:spTgt>
                                        </p:tgtEl>
                                        <p:attrNameLst>
                                          <p:attrName>style.visibility</p:attrName>
                                        </p:attrNameLst>
                                      </p:cBhvr>
                                      <p:to>
                                        <p:strVal val="visible"/>
                                      </p:to>
                                    </p:set>
                                    <p:anim calcmode="lin" valueType="num">
                                      <p:cBhvr additive="base">
                                        <p:cTn id="44" dur="1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5" dur="1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5580112" y="5276740"/>
            <a:ext cx="4572000" cy="830997"/>
          </a:xfrm>
          <a:prstGeom prst="rect">
            <a:avLst/>
          </a:prstGeom>
          <a:effectLst>
            <a:reflection blurRad="6350" stA="50000" endA="300" endPos="90000" dir="5400000" sy="-100000" algn="bl" rotWithShape="0"/>
          </a:effectLst>
        </p:spPr>
        <p:txBody>
          <a:bodyPr>
            <a:spAutoFit/>
          </a:bodyPr>
          <a:lstStyle/>
          <a:p>
            <a:pPr algn="ctr"/>
            <a:r>
              <a:rPr lang="ro-RO" sz="2400" b="1" dirty="0" smtClean="0">
                <a:solidFill>
                  <a:schemeClr val="bg1"/>
                </a:solidFill>
                <a:latin typeface="Gabriola" panose="04040605051002020D02" pitchFamily="82" charset="0"/>
                <a:cs typeface="Times New Roman" panose="02020603050405020304" pitchFamily="18" charset="0"/>
              </a:rPr>
              <a:t>Hol secție de deținere</a:t>
            </a:r>
          </a:p>
          <a:p>
            <a:pPr algn="ctr"/>
            <a:r>
              <a:rPr lang="ro-RO" sz="2400" b="1" dirty="0" smtClean="0">
                <a:solidFill>
                  <a:schemeClr val="bg1"/>
                </a:solidFill>
                <a:latin typeface="Gabriola" panose="04040605051002020D02" pitchFamily="82" charset="0"/>
                <a:cs typeface="Times New Roman" panose="02020603050405020304" pitchFamily="18" charset="0"/>
              </a:rPr>
              <a:t>Pavilion D</a:t>
            </a:r>
            <a:endParaRPr lang="en-US" dirty="0">
              <a:solidFill>
                <a:schemeClr val="bg1"/>
              </a:solidFill>
            </a:endParaRPr>
          </a:p>
        </p:txBody>
      </p:sp>
      <p:pic>
        <p:nvPicPr>
          <p:cNvPr id="8" name="Imagine 32816" descr="F:\ASISTENTĂ\foto\penitenciar\prezenatre penitenciarul iasi\978x0 (3 alb).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179512" y="3464421"/>
            <a:ext cx="4001542" cy="2643316"/>
          </a:xfrm>
          <a:prstGeom prst="rect">
            <a:avLst/>
          </a:prstGeom>
          <a:ln>
            <a:noFill/>
          </a:ln>
          <a:effectLst>
            <a:softEdge rad="112500"/>
          </a:effectLst>
        </p:spPr>
      </p:pic>
      <p:sp>
        <p:nvSpPr>
          <p:cNvPr id="9" name="Rectangle 8"/>
          <p:cNvSpPr/>
          <p:nvPr/>
        </p:nvSpPr>
        <p:spPr>
          <a:xfrm>
            <a:off x="-369961" y="6175091"/>
            <a:ext cx="4572000" cy="307777"/>
          </a:xfrm>
          <a:prstGeom prst="rect">
            <a:avLst/>
          </a:prstGeom>
          <a:effectLst>
            <a:reflection blurRad="6350" stA="50000" endA="300" endPos="90000" dir="5400000" sy="-100000" algn="bl" rotWithShape="0"/>
          </a:effectLst>
        </p:spPr>
        <p:txBody>
          <a:bodyPr>
            <a:spAutoFit/>
          </a:bodyPr>
          <a:lstStyle/>
          <a:p>
            <a:pPr algn="ctr"/>
            <a:r>
              <a:rPr lang="ro-RO" sz="1400" b="1" dirty="0" smtClean="0">
                <a:solidFill>
                  <a:schemeClr val="bg1"/>
                </a:solidFill>
                <a:latin typeface="Gabriola" panose="04040605051002020D02" pitchFamily="82" charset="0"/>
                <a:cs typeface="Times New Roman" panose="02020603050405020304" pitchFamily="18" charset="0"/>
              </a:rPr>
              <a:t>Cameră de deținere</a:t>
            </a:r>
            <a:endParaRPr lang="en-US" sz="1100" dirty="0">
              <a:solidFill>
                <a:schemeClr val="bg1"/>
              </a:solidFill>
            </a:endParaRPr>
          </a:p>
        </p:txBody>
      </p:sp>
      <p:pic>
        <p:nvPicPr>
          <p:cNvPr id="10" name="Imagine 32892" descr="J:\Fotografii penitenciarul IASI\sectie regim deschis\978x0 (5).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316363" y="1517479"/>
            <a:ext cx="2768600" cy="1733550"/>
          </a:xfrm>
          <a:prstGeom prst="rect">
            <a:avLst/>
          </a:prstGeom>
          <a:ln>
            <a:noFill/>
          </a:ln>
          <a:effectLst>
            <a:softEdge rad="112500"/>
          </a:effectLst>
        </p:spPr>
      </p:pic>
      <p:pic>
        <p:nvPicPr>
          <p:cNvPr id="11" name="Imagine 39" descr="F:\ASISTENTĂ\foto\penitenciar\978x0 (6).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3084963" y="22949"/>
            <a:ext cx="3066415" cy="2040255"/>
          </a:xfrm>
          <a:prstGeom prst="rect">
            <a:avLst/>
          </a:prstGeom>
          <a:ln>
            <a:noFill/>
          </a:ln>
          <a:effectLst>
            <a:softEdge rad="112500"/>
          </a:effectLst>
        </p:spPr>
      </p:pic>
    </p:spTree>
    <p:extLst>
      <p:ext uri="{BB962C8B-B14F-4D97-AF65-F5344CB8AC3E}">
        <p14:creationId xmlns:p14="http://schemas.microsoft.com/office/powerpoint/2010/main" val="2599806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500"/>
                                        <p:tgtEl>
                                          <p:spTgt spid="9"/>
                                        </p:tgtEl>
                                      </p:cBhvr>
                                    </p:animEffect>
                                  </p:childTnLst>
                                </p:cTn>
                              </p:par>
                            </p:childTnLst>
                          </p:cTn>
                        </p:par>
                        <p:par>
                          <p:cTn id="11" fill="hold">
                            <p:stCondLst>
                              <p:cond delay="1500"/>
                            </p:stCondLst>
                            <p:childTnLst>
                              <p:par>
                                <p:cTn id="12" presetID="6" presetClass="entr" presetSubtype="16" fill="hold" nodeType="afterEffect">
                                  <p:stCondLst>
                                    <p:cond delay="175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childTnLst>
                          </p:cTn>
                        </p:par>
                        <p:par>
                          <p:cTn id="15" fill="hold">
                            <p:stCondLst>
                              <p:cond delay="5250"/>
                            </p:stCondLst>
                            <p:childTnLst>
                              <p:par>
                                <p:cTn id="16" presetID="22" presetClass="entr" presetSubtype="4" fill="hold" nodeType="afterEffect">
                                  <p:stCondLst>
                                    <p:cond delay="75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1750"/>
                                        <p:tgtEl>
                                          <p:spTgt spid="10"/>
                                        </p:tgtEl>
                                      </p:cBhvr>
                                    </p:animEffect>
                                  </p:childTnLst>
                                </p:cTn>
                              </p:par>
                            </p:childTnLst>
                          </p:cTn>
                        </p:par>
                        <p:par>
                          <p:cTn id="19" fill="hold">
                            <p:stCondLst>
                              <p:cond delay="7750"/>
                            </p:stCondLst>
                            <p:childTnLst>
                              <p:par>
                                <p:cTn id="20" presetID="14" presetClass="entr" presetSubtype="10" fill="hold" nodeType="afterEffect">
                                  <p:stCondLst>
                                    <p:cond delay="75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1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1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427984" y="81905"/>
            <a:ext cx="4572000" cy="830997"/>
          </a:xfrm>
          <a:prstGeom prst="rect">
            <a:avLst/>
          </a:prstGeom>
          <a:effectLst>
            <a:reflection blurRad="6350" stA="50000" endA="300" endPos="90000" dir="5400000" sy="-100000" algn="bl" rotWithShape="0"/>
          </a:effectLst>
        </p:spPr>
        <p:txBody>
          <a:bodyPr>
            <a:spAutoFit/>
          </a:bodyPr>
          <a:lstStyle/>
          <a:p>
            <a:pPr algn="ctr"/>
            <a:r>
              <a:rPr lang="ro-RO" sz="2400" b="1" dirty="0" smtClean="0">
                <a:solidFill>
                  <a:schemeClr val="bg1"/>
                </a:solidFill>
                <a:latin typeface="Gabriola" panose="04040605051002020D02" pitchFamily="82" charset="0"/>
                <a:cs typeface="Times New Roman" panose="02020603050405020304" pitchFamily="18" charset="0"/>
              </a:rPr>
              <a:t>Hol secție de deținere</a:t>
            </a:r>
          </a:p>
          <a:p>
            <a:pPr algn="ctr"/>
            <a:r>
              <a:rPr lang="ro-RO" sz="2400" b="1" dirty="0" smtClean="0">
                <a:solidFill>
                  <a:schemeClr val="bg1"/>
                </a:solidFill>
                <a:latin typeface="Gabriola" panose="04040605051002020D02" pitchFamily="82" charset="0"/>
                <a:cs typeface="Times New Roman" panose="02020603050405020304" pitchFamily="18" charset="0"/>
              </a:rPr>
              <a:t>Pavilion B</a:t>
            </a:r>
            <a:endParaRPr lang="en-US" dirty="0">
              <a:solidFill>
                <a:schemeClr val="bg1"/>
              </a:solidFill>
            </a:endParaRPr>
          </a:p>
        </p:txBody>
      </p:sp>
    </p:spTree>
    <p:extLst>
      <p:ext uri="{BB962C8B-B14F-4D97-AF65-F5344CB8AC3E}">
        <p14:creationId xmlns:p14="http://schemas.microsoft.com/office/powerpoint/2010/main" val="106724222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103826" y="318601"/>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1" name="Rectangle 10"/>
          <p:cNvSpPr/>
          <p:nvPr/>
        </p:nvSpPr>
        <p:spPr>
          <a:xfrm>
            <a:off x="395536" y="4323384"/>
            <a:ext cx="8448104"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vi-VN"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 name="Rectangle 1"/>
          <p:cNvSpPr/>
          <p:nvPr/>
        </p:nvSpPr>
        <p:spPr>
          <a:xfrm>
            <a:off x="179511" y="971664"/>
            <a:ext cx="8814309" cy="2554545"/>
          </a:xfrm>
          <a:prstGeom prst="rect">
            <a:avLst/>
          </a:prstGeom>
        </p:spPr>
        <p:txBody>
          <a:bodyPr wrap="square">
            <a:spAutoFit/>
          </a:bodyPr>
          <a:lstStyle/>
          <a:p>
            <a:pPr marL="285750" lvl="0" indent="-285750" algn="just">
              <a:spcAft>
                <a:spcPts val="0"/>
              </a:spcAft>
              <a:buFont typeface="Webdings" panose="05030102010509060703" pitchFamily="18" charset="2"/>
              <a:buChar char="ë"/>
            </a:pPr>
            <a:r>
              <a:rPr lang="ro-RO" sz="2800" b="1" dirty="0" smtClean="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1564 </a:t>
            </a:r>
            <a:r>
              <a:rPr lang="ro-RO" sz="1600" dirty="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o primă vorbire despre închisoarea din </a:t>
            </a:r>
            <a:r>
              <a:rPr lang="ro-RO" sz="1600" dirty="0" err="1">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Iaşi</a:t>
            </a:r>
            <a:r>
              <a:rPr lang="ro-RO" sz="1600" dirty="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se face după </a:t>
            </a:r>
            <a:r>
              <a:rPr lang="ro-RO" sz="1600" dirty="0" smtClean="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stabilirea, </a:t>
            </a:r>
            <a:r>
              <a:rPr lang="ro-RO" sz="1600" dirty="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în acest </a:t>
            </a:r>
            <a:r>
              <a:rPr lang="ro-RO" sz="1600" dirty="0" err="1" smtClean="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oraş</a:t>
            </a:r>
            <a:r>
              <a:rPr lang="ro-RO" sz="1600" dirty="0" smtClean="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a capitalei Moldovei, pe amplasamentul actual al Palatului Culturii</a:t>
            </a:r>
            <a:r>
              <a:rPr lang="ro-RO" sz="1600" dirty="0" smtClean="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a:t>
            </a:r>
          </a:p>
          <a:p>
            <a:pPr lvl="0" algn="just">
              <a:spcAft>
                <a:spcPts val="0"/>
              </a:spcAft>
            </a:pPr>
            <a:endParaRPr lang="ro-RO" sz="1600" dirty="0" smtClean="0">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endParaRPr>
          </a:p>
          <a:p>
            <a:pPr lvl="1" algn="ctr"/>
            <a:r>
              <a:rPr lang="ro-RO" sz="1600" dirty="0" smtClean="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„Denumirea </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de curte domnească se dădea unui întreg complex de clădiri, locul prim fiind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deţinut</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de cea care adăpostea divanul mare sau spătăria, unde se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ţineau</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diferitele întruniri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recepţii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unde se afla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tronul.  Alături de ea, erau mai multe încăperi, atât la </a:t>
            </a:r>
            <a:r>
              <a:rPr lang="ro-RO" sz="1600" dirty="0" smtClean="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parter, </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cât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la etaj.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Locuinţa</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particulară a domnului se afla imediat în spatele primei clădiri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purta denumirea de - </a:t>
            </a:r>
            <a:r>
              <a:rPr lang="ro-RO" b="1"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casa din </a:t>
            </a:r>
            <a:r>
              <a:rPr lang="ro-RO" b="1"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lăuntru</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 În restul incintei,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despărţite</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prin îngrădituri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grădini, se ridicau alte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construcţii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ca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locuinţa</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doamnei (casa despre doamnă), baia, cuhnea, cazărmi,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chioşcuri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grajduri, pulberăria, care de mai multe ori a sărit în aer -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jitniţa</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biserica de pe poartă </a:t>
            </a:r>
            <a:r>
              <a:rPr lang="ro-RO" sz="1600" dirty="0" err="1">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închisoarea".</a:t>
            </a:r>
            <a:endParaRPr lang="en-US" sz="1600" dirty="0">
              <a:solidFill>
                <a:srgbClr val="00206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pic>
        <p:nvPicPr>
          <p:cNvPr id="14" name="Picture 13" descr="https://encrypted-tbn3.gstatic.com/images?q=tbn:ANd9GcSQIWf_NcB8mxa_IH5os7gx_t3pZzzDy7SxNa81F439xwZ3-1s3AA">
            <a:hlinkClick r:id="rId5"/>
          </p:cNvPr>
          <p:cNvPicPr/>
          <p:nvPr/>
        </p:nvPicPr>
        <p:blipFill>
          <a:blip r:embed="rId6">
            <a:extLst>
              <a:ext uri="{28A0092B-C50C-407E-A947-70E740481C1C}">
                <a14:useLocalDpi xmlns:a14="http://schemas.microsoft.com/office/drawing/2010/main"/>
              </a:ext>
            </a:extLst>
          </a:blip>
          <a:srcRect/>
          <a:stretch>
            <a:fillRect/>
          </a:stretch>
        </p:blipFill>
        <p:spPr bwMode="auto">
          <a:xfrm>
            <a:off x="6311770" y="3511879"/>
            <a:ext cx="2606960" cy="1584669"/>
          </a:xfrm>
          <a:prstGeom prst="roundRect">
            <a:avLst>
              <a:gd name="adj" fmla="val 8594"/>
            </a:avLst>
          </a:prstGeom>
          <a:solidFill>
            <a:srgbClr val="FFFFFF">
              <a:shade val="85000"/>
            </a:srgbClr>
          </a:solidFill>
          <a:ln>
            <a:noFill/>
          </a:ln>
          <a:effectLst>
            <a:glow rad="165100">
              <a:schemeClr val="tx1">
                <a:alpha val="57000"/>
              </a:schemeClr>
            </a:glow>
            <a:outerShdw blurRad="184150" dist="241300" dir="11520000" sx="110000" sy="110000" algn="ctr">
              <a:srgbClr val="000000">
                <a:alpha val="18000"/>
              </a:srgbClr>
            </a:outerShdw>
            <a:reflection blurRad="12700" stA="38000" endPos="28000" dist="5000" dir="5400000" sy="-100000" algn="bl" rotWithShape="0"/>
          </a:effectLst>
          <a:scene3d>
            <a:camera prst="perspectiveFront" fov="5100000">
              <a:rot lat="0" lon="2100000" rev="0"/>
            </a:camera>
            <a:lightRig rig="flood" dir="t">
              <a:rot lat="0" lon="0" rev="13800000"/>
            </a:lightRig>
          </a:scene3d>
          <a:sp3d extrusionH="107950" prstMaterial="plastic">
            <a:bevelT w="82550" h="63500" prst="divot"/>
            <a:bevelB/>
          </a:sp3d>
        </p:spPr>
      </p:pic>
      <p:sp>
        <p:nvSpPr>
          <p:cNvPr id="12" name="Rectangle 2"/>
          <p:cNvSpPr>
            <a:spLocks noChangeArrowheads="1"/>
          </p:cNvSpPr>
          <p:nvPr/>
        </p:nvSpPr>
        <p:spPr bwMode="auto">
          <a:xfrm>
            <a:off x="316366" y="3632781"/>
            <a:ext cx="5936605"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1803 - 1806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ca urmare a degradării clădirilor în urma trecerii timpului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 invaziilor tătare, cazace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polone, precum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ale războiului ruso-turc, s-au reconstruit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operat unele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unele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schimbări. Astfel, </a:t>
            </a:r>
            <a:r>
              <a:rPr kumimoji="0" lang="ro-RO" altLang="en-US" sz="1600" b="1" i="1" u="none" strike="noStrike" cap="none" normalizeH="0" baseline="0" dirty="0"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s-a </a:t>
            </a:r>
            <a:r>
              <a:rPr kumimoji="0" lang="ro-RO" altLang="en-US" sz="1600" b="1" i="1" u="none" strike="noStrike" cap="none" normalizeH="0" baseline="0" dirty="0" err="1"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desfiinţat</a:t>
            </a:r>
            <a:r>
              <a:rPr kumimoji="0" lang="ro-RO" altLang="en-US" sz="1600" b="1" i="1" u="none" strike="noStrike" cap="none" normalizeH="0" baseline="0" dirty="0"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1" i="1" u="none" strike="noStrike" cap="none" normalizeH="0" baseline="0" dirty="0" err="1"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temniţa</a:t>
            </a:r>
            <a:r>
              <a:rPr kumimoji="0" lang="ro-RO" altLang="en-US" sz="1600" b="0" i="0" u="none" strike="noStrike" cap="none" normalizeH="0" baseline="0" dirty="0"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lângă poartă,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menţionată</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documentele din 1717. </a:t>
            </a:r>
            <a:endParaRPr kumimoji="0" lang="en-US"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sp>
        <p:nvSpPr>
          <p:cNvPr id="15" name="Rectangle 3"/>
          <p:cNvSpPr>
            <a:spLocks noChangeArrowheads="1"/>
          </p:cNvSpPr>
          <p:nvPr/>
        </p:nvSpPr>
        <p:spPr bwMode="auto">
          <a:xfrm>
            <a:off x="318167" y="5163193"/>
            <a:ext cx="8675654"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1838</a:t>
            </a:r>
            <a:r>
              <a:rPr kumimoji="0" lang="ro-RO" altLang="en-US" sz="14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 </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au început furturile de pe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moşiile</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boiereşti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din cauza sărăciei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ţăranilor</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clăcaşi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în rândul armatei, dezertările, astfel încât se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hotărăşte</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1" i="1" u="none" strike="noStrike" cap="none" normalizeH="0" baseline="0" dirty="0" err="1"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înfiinţarea</a:t>
            </a:r>
            <a:r>
              <a:rPr kumimoji="0" lang="ro-RO" altLang="en-US" sz="1600" b="1" i="1" u="none" strike="noStrike" cap="none" normalizeH="0" baseline="0" dirty="0"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 unei închisori</a:t>
            </a:r>
            <a:r>
              <a:rPr kumimoji="0" lang="ro-RO" altLang="en-US" sz="1600" b="0" i="0" u="none" strike="noStrike" cap="none" normalizeH="0" baseline="0" dirty="0"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la Poarta Verde, intrarea în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oraşul</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Iaşi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strada Păcurari nr.9, clădire în care este astăzi Policlinica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studenţească</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În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acelaşi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timp, în casele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egumeneşti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din curtea </a:t>
            </a:r>
            <a:r>
              <a:rPr kumimoji="0" lang="ro-RO" altLang="en-US" sz="1600" b="1" i="1" u="none" strike="noStrike" cap="none" normalizeH="0" baseline="0" dirty="0"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Mănăstirii Frumoasa</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 luat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fiinţă</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o </a:t>
            </a:r>
            <a:r>
              <a:rPr kumimoji="0" lang="ro-RO" altLang="en-US" sz="1600" b="1" i="1" u="none" strike="noStrike" cap="none" normalizeH="0" baseline="0" dirty="0"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închisoare militară</a:t>
            </a:r>
            <a:r>
              <a:rPr kumimoji="0" lang="ro-RO" altLang="en-US" sz="1600" b="0" i="0" u="none" strike="noStrike" cap="none" normalizeH="0" baseline="0" dirty="0" smtClean="0">
                <a:ln>
                  <a:noFill/>
                </a:ln>
                <a:solidFill>
                  <a:srgbClr val="1F497D"/>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ce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aparţinea</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Corpului IV - armată. O mare perioadă de timp, în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oraşul</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Iaşi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au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funcţionat</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sng"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două închisori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cea </a:t>
            </a:r>
            <a:r>
              <a:rPr kumimoji="0" lang="ro-RO" altLang="en-US" sz="1600" b="0" i="0" u="sng"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militară</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cea </a:t>
            </a:r>
            <a:r>
              <a:rPr kumimoji="0" lang="ro-RO" altLang="en-US" sz="1600" b="0" i="0" u="sng"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de drept comun</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Cele două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instituţii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au avut, în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funcţie</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de vicisitudinile vremii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momentele istorice, amplasamente diferite. </a:t>
            </a:r>
            <a:endParaRPr kumimoji="0" lang="ro-RO" altLang="en-US" sz="1600" b="0" i="0" u="none" strike="noStrike" cap="none" normalizeH="0" baseline="0" dirty="0" smtClean="0">
              <a:ln>
                <a:noFill/>
              </a:ln>
              <a:solidFill>
                <a:schemeClr val="tx1"/>
              </a:solidFill>
              <a:effectLst/>
              <a:latin typeface="Gabriola" panose="04040605051002020D02" pitchFamily="82" charset="0"/>
            </a:endParaRPr>
          </a:p>
        </p:txBody>
      </p:sp>
    </p:spTree>
    <p:extLst>
      <p:ext uri="{BB962C8B-B14F-4D97-AF65-F5344CB8AC3E}">
        <p14:creationId xmlns:p14="http://schemas.microsoft.com/office/powerpoint/2010/main" val="368561242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1750"/>
                                        <p:tgtEl>
                                          <p:spTgt spid="2"/>
                                        </p:tgtEl>
                                      </p:cBhvr>
                                    </p:animEffect>
                                  </p:childTnLst>
                                </p:cTn>
                              </p:par>
                            </p:childTnLst>
                          </p:cTn>
                        </p:par>
                        <p:par>
                          <p:cTn id="14" fill="hold">
                            <p:stCondLst>
                              <p:cond delay="2750"/>
                            </p:stCondLst>
                            <p:childTnLst>
                              <p:par>
                                <p:cTn id="15" presetID="2" presetClass="entr" presetSubtype="4" fill="hold" grpId="0" nodeType="afterEffect">
                                  <p:stCondLst>
                                    <p:cond delay="250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250" fill="hold"/>
                                        <p:tgtEl>
                                          <p:spTgt spid="12"/>
                                        </p:tgtEl>
                                        <p:attrNameLst>
                                          <p:attrName>ppt_x</p:attrName>
                                        </p:attrNameLst>
                                      </p:cBhvr>
                                      <p:tavLst>
                                        <p:tav tm="0">
                                          <p:val>
                                            <p:strVal val="#ppt_x"/>
                                          </p:val>
                                        </p:tav>
                                        <p:tav tm="100000">
                                          <p:val>
                                            <p:strVal val="#ppt_x"/>
                                          </p:val>
                                        </p:tav>
                                      </p:tavLst>
                                    </p:anim>
                                    <p:anim calcmode="lin" valueType="num">
                                      <p:cBhvr additive="base">
                                        <p:cTn id="18" dur="2250" fill="hold"/>
                                        <p:tgtEl>
                                          <p:spTgt spid="12"/>
                                        </p:tgtEl>
                                        <p:attrNameLst>
                                          <p:attrName>ppt_y</p:attrName>
                                        </p:attrNameLst>
                                      </p:cBhvr>
                                      <p:tavLst>
                                        <p:tav tm="0">
                                          <p:val>
                                            <p:strVal val="1+#ppt_h/2"/>
                                          </p:val>
                                        </p:tav>
                                        <p:tav tm="100000">
                                          <p:val>
                                            <p:strVal val="#ppt_y"/>
                                          </p:val>
                                        </p:tav>
                                      </p:tavLst>
                                    </p:anim>
                                  </p:childTnLst>
                                </p:cTn>
                              </p:par>
                              <p:par>
                                <p:cTn id="19" presetID="53" presetClass="entr" presetSubtype="16" fill="hold" nodeType="withEffect">
                                  <p:stCondLst>
                                    <p:cond delay="2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3250" fill="hold"/>
                                        <p:tgtEl>
                                          <p:spTgt spid="14"/>
                                        </p:tgtEl>
                                        <p:attrNameLst>
                                          <p:attrName>ppt_w</p:attrName>
                                        </p:attrNameLst>
                                      </p:cBhvr>
                                      <p:tavLst>
                                        <p:tav tm="0">
                                          <p:val>
                                            <p:fltVal val="0"/>
                                          </p:val>
                                        </p:tav>
                                        <p:tav tm="100000">
                                          <p:val>
                                            <p:strVal val="#ppt_w"/>
                                          </p:val>
                                        </p:tav>
                                      </p:tavLst>
                                    </p:anim>
                                    <p:anim calcmode="lin" valueType="num">
                                      <p:cBhvr>
                                        <p:cTn id="22" dur="3250" fill="hold"/>
                                        <p:tgtEl>
                                          <p:spTgt spid="14"/>
                                        </p:tgtEl>
                                        <p:attrNameLst>
                                          <p:attrName>ppt_h</p:attrName>
                                        </p:attrNameLst>
                                      </p:cBhvr>
                                      <p:tavLst>
                                        <p:tav tm="0">
                                          <p:val>
                                            <p:fltVal val="0"/>
                                          </p:val>
                                        </p:tav>
                                        <p:tav tm="100000">
                                          <p:val>
                                            <p:strVal val="#ppt_h"/>
                                          </p:val>
                                        </p:tav>
                                      </p:tavLst>
                                    </p:anim>
                                    <p:animEffect transition="in" filter="fade">
                                      <p:cBhvr>
                                        <p:cTn id="23" dur="3250"/>
                                        <p:tgtEl>
                                          <p:spTgt spid="14"/>
                                        </p:tgtEl>
                                      </p:cBhvr>
                                    </p:animEffect>
                                  </p:childTnLst>
                                </p:cTn>
                              </p:par>
                            </p:childTnLst>
                          </p:cTn>
                        </p:par>
                        <p:par>
                          <p:cTn id="24" fill="hold">
                            <p:stCondLst>
                              <p:cond delay="8500"/>
                            </p:stCondLst>
                            <p:childTnLst>
                              <p:par>
                                <p:cTn id="25" presetID="42" presetClass="entr" presetSubtype="0" fill="hold" grpId="0" nodeType="afterEffect">
                                  <p:stCondLst>
                                    <p:cond delay="20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750"/>
                                        <p:tgtEl>
                                          <p:spTgt spid="15"/>
                                        </p:tgtEl>
                                      </p:cBhvr>
                                    </p:animEffect>
                                    <p:anim calcmode="lin" valueType="num">
                                      <p:cBhvr>
                                        <p:cTn id="28" dur="1750" fill="hold"/>
                                        <p:tgtEl>
                                          <p:spTgt spid="15"/>
                                        </p:tgtEl>
                                        <p:attrNameLst>
                                          <p:attrName>ppt_x</p:attrName>
                                        </p:attrNameLst>
                                      </p:cBhvr>
                                      <p:tavLst>
                                        <p:tav tm="0">
                                          <p:val>
                                            <p:strVal val="#ppt_x"/>
                                          </p:val>
                                        </p:tav>
                                        <p:tav tm="100000">
                                          <p:val>
                                            <p:strVal val="#ppt_x"/>
                                          </p:val>
                                        </p:tav>
                                      </p:tavLst>
                                    </p:anim>
                                    <p:anim calcmode="lin" valueType="num">
                                      <p:cBhvr>
                                        <p:cTn id="29" dur="1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12"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1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63" y="-3026"/>
            <a:ext cx="9145563" cy="68499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877719" y="-21978"/>
            <a:ext cx="4572000" cy="461665"/>
          </a:xfrm>
          <a:prstGeom prst="rect">
            <a:avLst/>
          </a:prstGeom>
          <a:effectLst>
            <a:reflection blurRad="6350" stA="50000" endA="300" endPos="90000" dir="5400000" sy="-100000" algn="bl" rotWithShape="0"/>
          </a:effectLst>
        </p:spPr>
        <p:txBody>
          <a:bodyPr>
            <a:spAutoFit/>
          </a:bodyPr>
          <a:lstStyle/>
          <a:p>
            <a:pPr algn="ctr"/>
            <a:r>
              <a:rPr lang="ro-RO" sz="2400" b="1" dirty="0" smtClean="0">
                <a:solidFill>
                  <a:schemeClr val="bg2"/>
                </a:solidFill>
                <a:latin typeface="Gabriola" panose="04040605051002020D02" pitchFamily="82" charset="0"/>
                <a:cs typeface="Times New Roman" panose="02020603050405020304" pitchFamily="18" charset="0"/>
              </a:rPr>
              <a:t>Sală de sport</a:t>
            </a:r>
            <a:endParaRPr lang="en-US" dirty="0">
              <a:solidFill>
                <a:schemeClr val="bg2"/>
              </a:solidFill>
            </a:endParaRPr>
          </a:p>
        </p:txBody>
      </p:sp>
      <p:sp>
        <p:nvSpPr>
          <p:cNvPr id="9" name="Rectangle 8"/>
          <p:cNvSpPr/>
          <p:nvPr/>
        </p:nvSpPr>
        <p:spPr>
          <a:xfrm>
            <a:off x="323528" y="6093866"/>
            <a:ext cx="4572000" cy="461665"/>
          </a:xfrm>
          <a:prstGeom prst="rect">
            <a:avLst/>
          </a:prstGeom>
          <a:effectLst>
            <a:reflection blurRad="6350" stA="50000" endA="300" endPos="90000" dir="5400000" sy="-100000" algn="bl" rotWithShape="0"/>
          </a:effectLst>
        </p:spPr>
        <p:txBody>
          <a:bodyPr>
            <a:spAutoFit/>
          </a:bodyPr>
          <a:lstStyle/>
          <a:p>
            <a:pPr algn="ctr"/>
            <a:r>
              <a:rPr lang="ro-RO" sz="2400" b="1" dirty="0" smtClean="0">
                <a:solidFill>
                  <a:schemeClr val="bg1"/>
                </a:solidFill>
                <a:latin typeface="Gabriola" panose="04040605051002020D02" pitchFamily="82" charset="0"/>
                <a:cs typeface="Times New Roman" panose="02020603050405020304" pitchFamily="18" charset="0"/>
              </a:rPr>
              <a:t>Capela unității</a:t>
            </a:r>
            <a:endParaRPr lang="en-US" dirty="0">
              <a:solidFill>
                <a:schemeClr val="bg1"/>
              </a:solidFill>
            </a:endParaRPr>
          </a:p>
        </p:txBody>
      </p:sp>
    </p:spTree>
    <p:extLst>
      <p:ext uri="{BB962C8B-B14F-4D97-AF65-F5344CB8AC3E}">
        <p14:creationId xmlns:p14="http://schemas.microsoft.com/office/powerpoint/2010/main" val="298291676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angle 3"/>
          <p:cNvSpPr/>
          <p:nvPr/>
        </p:nvSpPr>
        <p:spPr>
          <a:xfrm>
            <a:off x="-159099" y="741413"/>
            <a:ext cx="8964488" cy="1200329"/>
          </a:xfrm>
          <a:prstGeom prst="rect">
            <a:avLst/>
          </a:prstGeom>
        </p:spPr>
        <p:txBody>
          <a:bodyPr wrap="square">
            <a:spAutoFit/>
          </a:bodyPr>
          <a:lstStyle/>
          <a:p>
            <a:pPr lvl="1" algn="just"/>
            <a:r>
              <a:rPr lang="ro-RO" dirty="0">
                <a:effectLst>
                  <a:outerShdw blurRad="38100" dist="38100" dir="2700000" algn="tl">
                    <a:srgbClr val="000000">
                      <a:alpha val="43137"/>
                    </a:srgbClr>
                  </a:outerShdw>
                </a:effectLst>
                <a:latin typeface="Gabriola" panose="04040605051002020D02" pitchFamily="82" charset="0"/>
              </a:rPr>
              <a:t>	</a:t>
            </a:r>
            <a:r>
              <a:rPr lang="ro-RO" dirty="0" smtClean="0">
                <a:effectLst>
                  <a:outerShdw blurRad="38100" dist="38100" dir="2700000" algn="tl">
                    <a:srgbClr val="000000">
                      <a:alpha val="43137"/>
                    </a:srgbClr>
                  </a:outerShdw>
                </a:effectLst>
                <a:latin typeface="Gabriola" panose="04040605051002020D02" pitchFamily="82" charset="0"/>
              </a:rPr>
              <a:t>În anul 2014,  </a:t>
            </a:r>
            <a:r>
              <a:rPr lang="ro-RO" dirty="0">
                <a:effectLst>
                  <a:outerShdw blurRad="38100" dist="38100" dir="2700000" algn="tl">
                    <a:srgbClr val="000000">
                      <a:alpha val="43137"/>
                    </a:srgbClr>
                  </a:outerShdw>
                </a:effectLst>
                <a:latin typeface="Gabriola" panose="04040605051002020D02" pitchFamily="82" charset="0"/>
              </a:rPr>
              <a:t>se finalizează </a:t>
            </a:r>
            <a:r>
              <a:rPr lang="ro-RO" dirty="0" err="1">
                <a:effectLst>
                  <a:outerShdw blurRad="38100" dist="38100" dir="2700000" algn="tl">
                    <a:srgbClr val="000000">
                      <a:alpha val="43137"/>
                    </a:srgbClr>
                  </a:outerShdw>
                </a:effectLst>
                <a:latin typeface="Gabriola" panose="04040605051002020D02" pitchFamily="82" charset="0"/>
              </a:rPr>
              <a:t>investiţiile</a:t>
            </a:r>
            <a:r>
              <a:rPr lang="ro-RO" dirty="0">
                <a:effectLst>
                  <a:outerShdw blurRad="38100" dist="38100" dir="2700000" algn="tl">
                    <a:srgbClr val="000000">
                      <a:alpha val="43137"/>
                    </a:srgbClr>
                  </a:outerShdw>
                </a:effectLst>
                <a:latin typeface="Gabriola" panose="04040605051002020D02" pitchFamily="82" charset="0"/>
              </a:rPr>
              <a:t> privind modernizarea </a:t>
            </a:r>
            <a:r>
              <a:rPr lang="ro-RO" dirty="0" err="1" smtClean="0">
                <a:effectLst>
                  <a:outerShdw blurRad="38100" dist="38100" dir="2700000" algn="tl">
                    <a:srgbClr val="000000">
                      <a:alpha val="43137"/>
                    </a:srgbClr>
                  </a:outerShdw>
                </a:effectLst>
                <a:latin typeface="Gabriola" panose="04040605051002020D02" pitchFamily="82" charset="0"/>
              </a:rPr>
              <a:t>unităţii</a:t>
            </a:r>
            <a:r>
              <a:rPr lang="ro-RO" dirty="0" smtClean="0">
                <a:effectLst>
                  <a:outerShdw blurRad="38100" dist="38100" dir="2700000" algn="tl">
                    <a:srgbClr val="000000">
                      <a:alpha val="43137"/>
                    </a:srgbClr>
                  </a:outerShdw>
                </a:effectLst>
                <a:latin typeface="Gabriola" panose="04040605051002020D02" pitchFamily="82" charset="0"/>
              </a:rPr>
              <a:t>, </a:t>
            </a:r>
            <a:r>
              <a:rPr lang="ro-RO" dirty="0">
                <a:effectLst>
                  <a:outerShdw blurRad="38100" dist="38100" dir="2700000" algn="tl">
                    <a:srgbClr val="000000">
                      <a:alpha val="43137"/>
                    </a:srgbClr>
                  </a:outerShdw>
                </a:effectLst>
                <a:latin typeface="Gabriola" panose="04040605051002020D02" pitchFamily="82" charset="0"/>
              </a:rPr>
              <a:t>având drept obiectiv asigurarea </a:t>
            </a:r>
            <a:r>
              <a:rPr lang="ro-RO" dirty="0" err="1">
                <a:effectLst>
                  <a:outerShdw blurRad="38100" dist="38100" dir="2700000" algn="tl">
                    <a:srgbClr val="000000">
                      <a:alpha val="43137"/>
                    </a:srgbClr>
                  </a:outerShdw>
                </a:effectLst>
                <a:latin typeface="Gabriola" panose="04040605051002020D02" pitchFamily="82" charset="0"/>
              </a:rPr>
              <a:t>condiţiilor</a:t>
            </a:r>
            <a:r>
              <a:rPr lang="ro-RO" dirty="0">
                <a:effectLst>
                  <a:outerShdw blurRad="38100" dist="38100" dir="2700000" algn="tl">
                    <a:srgbClr val="000000">
                      <a:alpha val="43137"/>
                    </a:srgbClr>
                  </a:outerShdw>
                </a:effectLst>
                <a:latin typeface="Gabriola" panose="04040605051002020D02" pitchFamily="82" charset="0"/>
              </a:rPr>
              <a:t> de </a:t>
            </a:r>
            <a:r>
              <a:rPr lang="ro-RO" dirty="0" err="1">
                <a:effectLst>
                  <a:outerShdw blurRad="38100" dist="38100" dir="2700000" algn="tl">
                    <a:srgbClr val="000000">
                      <a:alpha val="43137"/>
                    </a:srgbClr>
                  </a:outerShdw>
                </a:effectLst>
                <a:latin typeface="Gabriola" panose="04040605051002020D02" pitchFamily="82" charset="0"/>
              </a:rPr>
              <a:t>detenţie</a:t>
            </a:r>
            <a:r>
              <a:rPr lang="ro-RO" dirty="0">
                <a:effectLst>
                  <a:outerShdw blurRad="38100" dist="38100" dir="2700000" algn="tl">
                    <a:srgbClr val="000000">
                      <a:alpha val="43137"/>
                    </a:srgbClr>
                  </a:outerShdw>
                </a:effectLst>
                <a:latin typeface="Gabriola" panose="04040605051002020D02" pitchFamily="82" charset="0"/>
              </a:rPr>
              <a:t> conform standardelor </a:t>
            </a:r>
            <a:r>
              <a:rPr lang="ro-RO" dirty="0" err="1" smtClean="0">
                <a:effectLst>
                  <a:outerShdw blurRad="38100" dist="38100" dir="2700000" algn="tl">
                    <a:srgbClr val="000000">
                      <a:alpha val="43137"/>
                    </a:srgbClr>
                  </a:outerShdw>
                </a:effectLst>
                <a:latin typeface="Gabriola" panose="04040605051002020D02" pitchFamily="82" charset="0"/>
              </a:rPr>
              <a:t>internaţioale</a:t>
            </a:r>
            <a:r>
              <a:rPr lang="ro-RO" dirty="0" smtClean="0">
                <a:effectLst>
                  <a:outerShdw blurRad="38100" dist="38100" dir="2700000" algn="tl">
                    <a:srgbClr val="000000">
                      <a:alpha val="43137"/>
                    </a:srgbClr>
                  </a:outerShdw>
                </a:effectLst>
                <a:latin typeface="Gabriola" panose="04040605051002020D02" pitchFamily="82" charset="0"/>
              </a:rPr>
              <a:t>/europene </a:t>
            </a:r>
            <a:r>
              <a:rPr lang="ro-RO" dirty="0">
                <a:effectLst>
                  <a:outerShdw blurRad="38100" dist="38100" dir="2700000" algn="tl">
                    <a:srgbClr val="000000">
                      <a:alpha val="43137"/>
                    </a:srgbClr>
                  </a:outerShdw>
                </a:effectLst>
                <a:latin typeface="Gabriola" panose="04040605051002020D02" pitchFamily="82" charset="0"/>
              </a:rPr>
              <a:t>la care statul român a aderat ca membru al Uniunii Europene. În acest </a:t>
            </a:r>
            <a:r>
              <a:rPr lang="ro-RO" dirty="0" smtClean="0">
                <a:effectLst>
                  <a:outerShdw blurRad="38100" dist="38100" dir="2700000" algn="tl">
                    <a:srgbClr val="000000">
                      <a:alpha val="43137"/>
                    </a:srgbClr>
                  </a:outerShdw>
                </a:effectLst>
                <a:latin typeface="Gabriola" panose="04040605051002020D02" pitchFamily="82" charset="0"/>
              </a:rPr>
              <a:t>context, </a:t>
            </a:r>
            <a:r>
              <a:rPr lang="ro-RO" dirty="0">
                <a:effectLst>
                  <a:outerShdw blurRad="38100" dist="38100" dir="2700000" algn="tl">
                    <a:srgbClr val="000000">
                      <a:alpha val="43137"/>
                    </a:srgbClr>
                  </a:outerShdw>
                </a:effectLst>
                <a:latin typeface="Gabriola" panose="04040605051002020D02" pitchFamily="82" charset="0"/>
              </a:rPr>
              <a:t>s-au creat </a:t>
            </a:r>
            <a:r>
              <a:rPr lang="ro-RO" dirty="0">
                <a:effectLst>
                  <a:outerShdw blurRad="38100" dist="38100" dir="2700000" algn="tl">
                    <a:srgbClr val="000000">
                      <a:alpha val="43137"/>
                    </a:srgbClr>
                  </a:outerShdw>
                </a:effectLst>
                <a:latin typeface="Lucida Handwriting" panose="03010101010101010101" pitchFamily="66" charset="0"/>
              </a:rPr>
              <a:t>11 </a:t>
            </a:r>
            <a:r>
              <a:rPr lang="ro-RO" dirty="0" err="1">
                <a:effectLst>
                  <a:outerShdw blurRad="38100" dist="38100" dir="2700000" algn="tl">
                    <a:srgbClr val="000000">
                      <a:alpha val="43137"/>
                    </a:srgbClr>
                  </a:outerShdw>
                </a:effectLst>
                <a:latin typeface="Lucida Handwriting" panose="03010101010101010101" pitchFamily="66" charset="0"/>
              </a:rPr>
              <a:t>curţi</a:t>
            </a:r>
            <a:r>
              <a:rPr lang="ro-RO" dirty="0">
                <a:effectLst>
                  <a:outerShdw blurRad="38100" dist="38100" dir="2700000" algn="tl">
                    <a:srgbClr val="000000">
                      <a:alpha val="43137"/>
                    </a:srgbClr>
                  </a:outerShdw>
                </a:effectLst>
                <a:latin typeface="Lucida Handwriting" panose="03010101010101010101" pitchFamily="66" charset="0"/>
              </a:rPr>
              <a:t> de plimbare </a:t>
            </a:r>
            <a:r>
              <a:rPr lang="ro-RO" dirty="0" err="1">
                <a:effectLst>
                  <a:outerShdw blurRad="38100" dist="38100" dir="2700000" algn="tl">
                    <a:srgbClr val="000000">
                      <a:alpha val="43137"/>
                    </a:srgbClr>
                  </a:outerShdw>
                </a:effectLst>
                <a:latin typeface="Lucida Handwriting" panose="03010101010101010101" pitchFamily="66" charset="0"/>
              </a:rPr>
              <a:t>şi</a:t>
            </a:r>
            <a:r>
              <a:rPr lang="ro-RO" dirty="0">
                <a:effectLst>
                  <a:outerShdw blurRad="38100" dist="38100" dir="2700000" algn="tl">
                    <a:srgbClr val="000000">
                      <a:alpha val="43137"/>
                    </a:srgbClr>
                  </a:outerShdw>
                </a:effectLst>
                <a:latin typeface="Lucida Handwriting" panose="03010101010101010101" pitchFamily="66" charset="0"/>
              </a:rPr>
              <a:t> 10 </a:t>
            </a:r>
            <a:r>
              <a:rPr lang="ro-RO" dirty="0" err="1">
                <a:effectLst>
                  <a:outerShdw blurRad="38100" dist="38100" dir="2700000" algn="tl">
                    <a:srgbClr val="000000">
                      <a:alpha val="43137"/>
                    </a:srgbClr>
                  </a:outerShdw>
                </a:effectLst>
                <a:latin typeface="Lucida Handwriting" panose="03010101010101010101" pitchFamily="66" charset="0"/>
              </a:rPr>
              <a:t>foişoare</a:t>
            </a:r>
            <a:r>
              <a:rPr lang="ro-RO" dirty="0">
                <a:effectLst>
                  <a:outerShdw blurRad="38100" dist="38100" dir="2700000" algn="tl">
                    <a:srgbClr val="000000">
                      <a:alpha val="43137"/>
                    </a:srgbClr>
                  </a:outerShdw>
                </a:effectLst>
                <a:latin typeface="Lucida Handwriting" panose="03010101010101010101" pitchFamily="66" charset="0"/>
              </a:rPr>
              <a:t> </a:t>
            </a:r>
            <a:r>
              <a:rPr lang="ro-RO" dirty="0">
                <a:effectLst>
                  <a:outerShdw blurRad="38100" dist="38100" dir="2700000" algn="tl">
                    <a:srgbClr val="000000">
                      <a:alpha val="43137"/>
                    </a:srgbClr>
                  </a:outerShdw>
                </a:effectLst>
                <a:latin typeface="Gabriola" panose="04040605051002020D02" pitchFamily="82" charset="0"/>
              </a:rPr>
              <a:t>pentru paza </a:t>
            </a:r>
            <a:r>
              <a:rPr lang="ro-RO" dirty="0" err="1">
                <a:effectLst>
                  <a:outerShdw blurRad="38100" dist="38100" dir="2700000" algn="tl">
                    <a:srgbClr val="000000">
                      <a:alpha val="43137"/>
                    </a:srgbClr>
                  </a:outerShdw>
                </a:effectLst>
                <a:latin typeface="Gabriola" panose="04040605051002020D02" pitchFamily="82" charset="0"/>
              </a:rPr>
              <a:t>şi</a:t>
            </a:r>
            <a:r>
              <a:rPr lang="ro-RO" dirty="0">
                <a:effectLst>
                  <a:outerShdw blurRad="38100" dist="38100" dir="2700000" algn="tl">
                    <a:srgbClr val="000000">
                      <a:alpha val="43137"/>
                    </a:srgbClr>
                  </a:outerShdw>
                </a:effectLst>
                <a:latin typeface="Gabriola" panose="04040605051002020D02" pitchFamily="82" charset="0"/>
              </a:rPr>
              <a:t> supravegherea perimetrului </a:t>
            </a:r>
            <a:r>
              <a:rPr lang="ro-RO" dirty="0" err="1">
                <a:effectLst>
                  <a:outerShdw blurRad="38100" dist="38100" dir="2700000" algn="tl">
                    <a:srgbClr val="000000">
                      <a:alpha val="43137"/>
                    </a:srgbClr>
                  </a:outerShdw>
                </a:effectLst>
                <a:latin typeface="Gabriola" panose="04040605051002020D02" pitchFamily="82" charset="0"/>
              </a:rPr>
              <a:t>unităţii</a:t>
            </a:r>
            <a:r>
              <a:rPr lang="ro-RO" dirty="0">
                <a:effectLst>
                  <a:outerShdw blurRad="38100" dist="38100" dir="2700000" algn="tl">
                    <a:srgbClr val="000000">
                      <a:alpha val="43137"/>
                    </a:srgbClr>
                  </a:outerShdw>
                </a:effectLst>
                <a:latin typeface="Gabriola" panose="04040605051002020D02" pitchFamily="82" charset="0"/>
              </a:rPr>
              <a:t>. </a:t>
            </a:r>
          </a:p>
        </p:txBody>
      </p:sp>
      <p:pic>
        <p:nvPicPr>
          <p:cNvPr id="13" name="Imagine 32948"/>
          <p:cNvPicPr/>
          <p:nvPr/>
        </p:nvPicPr>
        <p:blipFill>
          <a:blip r:embed="rId5" cstate="email">
            <a:extLst>
              <a:ext uri="{28A0092B-C50C-407E-A947-70E740481C1C}">
                <a14:useLocalDpi xmlns:a14="http://schemas.microsoft.com/office/drawing/2010/main"/>
              </a:ext>
            </a:extLst>
          </a:blip>
          <a:srcRect/>
          <a:stretch>
            <a:fillRect/>
          </a:stretch>
        </p:blipFill>
        <p:spPr bwMode="auto">
          <a:xfrm>
            <a:off x="586755" y="2230639"/>
            <a:ext cx="2905125" cy="2114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1"/>
          <p:cNvSpPr/>
          <p:nvPr/>
        </p:nvSpPr>
        <p:spPr>
          <a:xfrm>
            <a:off x="431815" y="4509120"/>
            <a:ext cx="3877985" cy="338554"/>
          </a:xfrm>
          <a:prstGeom prst="rect">
            <a:avLst/>
          </a:prstGeom>
        </p:spPr>
        <p:txBody>
          <a:bodyPr wrap="none">
            <a:spAutoFit/>
          </a:bodyPr>
          <a:lstStyle/>
          <a:p>
            <a:r>
              <a:rPr lang="ro-RO" sz="1600" dirty="0" smtClean="0">
                <a:latin typeface="Lucida Handwriting" panose="03010101010101010101" pitchFamily="66" charset="0"/>
                <a:ea typeface="Calibri" panose="020F0502020204030204" pitchFamily="34" charset="0"/>
                <a:cs typeface="Arial" panose="020B0604020202020204" pitchFamily="34" charset="0"/>
              </a:rPr>
              <a:t> Înainte de modernizare	</a:t>
            </a:r>
            <a:endParaRPr lang="en-US" sz="1600" dirty="0">
              <a:latin typeface="Lucida Handwriting" panose="03010101010101010101" pitchFamily="66" charset="0"/>
            </a:endParaRPr>
          </a:p>
        </p:txBody>
      </p:sp>
      <p:pic>
        <p:nvPicPr>
          <p:cNvPr id="16" name="Imagine 32949"/>
          <p:cNvPicPr/>
          <p:nvPr/>
        </p:nvPicPr>
        <p:blipFill>
          <a:blip r:embed="rId6" cstate="email">
            <a:extLst>
              <a:ext uri="{28A0092B-C50C-407E-A947-70E740481C1C}">
                <a14:useLocalDpi xmlns:a14="http://schemas.microsoft.com/office/drawing/2010/main"/>
              </a:ext>
            </a:extLst>
          </a:blip>
          <a:srcRect/>
          <a:stretch>
            <a:fillRect/>
          </a:stretch>
        </p:blipFill>
        <p:spPr bwMode="auto">
          <a:xfrm>
            <a:off x="5246890" y="2230639"/>
            <a:ext cx="3284216" cy="2114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Rectangle 16"/>
          <p:cNvSpPr/>
          <p:nvPr/>
        </p:nvSpPr>
        <p:spPr>
          <a:xfrm>
            <a:off x="5796136" y="4464809"/>
            <a:ext cx="2954655" cy="338554"/>
          </a:xfrm>
          <a:prstGeom prst="rect">
            <a:avLst/>
          </a:prstGeom>
        </p:spPr>
        <p:txBody>
          <a:bodyPr wrap="none">
            <a:spAutoFit/>
          </a:bodyPr>
          <a:lstStyle/>
          <a:p>
            <a:r>
              <a:rPr lang="ro-RO" sz="1600" dirty="0" err="1" smtClean="0">
                <a:latin typeface="Lucida Handwriting" panose="03010101010101010101" pitchFamily="66" charset="0"/>
                <a:ea typeface="Calibri" panose="020F0502020204030204" pitchFamily="34" charset="0"/>
                <a:cs typeface="Arial" panose="020B0604020202020204" pitchFamily="34" charset="0"/>
              </a:rPr>
              <a:t>Dupămodernizare</a:t>
            </a:r>
            <a:r>
              <a:rPr lang="ro-RO" sz="1600" dirty="0" smtClean="0">
                <a:latin typeface="Lucida Handwriting" panose="03010101010101010101" pitchFamily="66" charset="0"/>
                <a:ea typeface="Calibri" panose="020F0502020204030204" pitchFamily="34" charset="0"/>
                <a:cs typeface="Arial" panose="020B0604020202020204" pitchFamily="34" charset="0"/>
              </a:rPr>
              <a:t>	</a:t>
            </a:r>
            <a:endParaRPr lang="en-US" sz="1600" dirty="0">
              <a:latin typeface="Lucida Handwriting" panose="03010101010101010101" pitchFamily="66" charset="0"/>
            </a:endParaRPr>
          </a:p>
        </p:txBody>
      </p:sp>
      <p:sp>
        <p:nvSpPr>
          <p:cNvPr id="12" name="Right Arrow 11"/>
          <p:cNvSpPr/>
          <p:nvPr/>
        </p:nvSpPr>
        <p:spPr>
          <a:xfrm>
            <a:off x="3758825" y="2780928"/>
            <a:ext cx="1245223" cy="648072"/>
          </a:xfrm>
          <a:prstGeom prst="rightArrow">
            <a:avLst>
              <a:gd name="adj1" fmla="val 11787"/>
              <a:gd name="adj2" fmla="val 20605"/>
            </a:avLst>
          </a:prstGeom>
          <a:solidFill>
            <a:schemeClr val="accent2">
              <a:lumMod val="75000"/>
            </a:schemeClr>
          </a:solidFill>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20" name="Imagine 32950"/>
          <p:cNvPicPr/>
          <p:nvPr/>
        </p:nvPicPr>
        <p:blipFill>
          <a:blip r:embed="rId7" cstate="email">
            <a:extLst>
              <a:ext uri="{28A0092B-C50C-407E-A947-70E740481C1C}">
                <a14:useLocalDpi xmlns:a14="http://schemas.microsoft.com/office/drawing/2010/main"/>
              </a:ext>
            </a:extLst>
          </a:blip>
          <a:srcRect/>
          <a:stretch>
            <a:fillRect/>
          </a:stretch>
        </p:blipFill>
        <p:spPr bwMode="auto">
          <a:xfrm>
            <a:off x="1383967" y="5019579"/>
            <a:ext cx="1310699" cy="16410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Imagine 3295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55527" y="5018515"/>
            <a:ext cx="1368152" cy="16270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Right Arrow 21"/>
          <p:cNvSpPr/>
          <p:nvPr/>
        </p:nvSpPr>
        <p:spPr>
          <a:xfrm>
            <a:off x="3852485" y="5348306"/>
            <a:ext cx="1245223" cy="648072"/>
          </a:xfrm>
          <a:prstGeom prst="rightArrow">
            <a:avLst>
              <a:gd name="adj1" fmla="val 11787"/>
              <a:gd name="adj2" fmla="val 20605"/>
            </a:avLst>
          </a:prstGeom>
          <a:solidFill>
            <a:schemeClr val="accent2">
              <a:lumMod val="75000"/>
            </a:schemeClr>
          </a:solidFill>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506206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250" fill="hold"/>
                                        <p:tgtEl>
                                          <p:spTgt spid="4"/>
                                        </p:tgtEl>
                                        <p:attrNameLst>
                                          <p:attrName>ppt_w</p:attrName>
                                        </p:attrNameLst>
                                      </p:cBhvr>
                                      <p:tavLst>
                                        <p:tav tm="0">
                                          <p:val>
                                            <p:fltVal val="0"/>
                                          </p:val>
                                        </p:tav>
                                        <p:tav tm="100000">
                                          <p:val>
                                            <p:strVal val="#ppt_w"/>
                                          </p:val>
                                        </p:tav>
                                      </p:tavLst>
                                    </p:anim>
                                    <p:anim calcmode="lin" valueType="num">
                                      <p:cBhvr>
                                        <p:cTn id="8" dur="2250" fill="hold"/>
                                        <p:tgtEl>
                                          <p:spTgt spid="4"/>
                                        </p:tgtEl>
                                        <p:attrNameLst>
                                          <p:attrName>ppt_h</p:attrName>
                                        </p:attrNameLst>
                                      </p:cBhvr>
                                      <p:tavLst>
                                        <p:tav tm="0">
                                          <p:val>
                                            <p:fltVal val="0"/>
                                          </p:val>
                                        </p:tav>
                                        <p:tav tm="100000">
                                          <p:val>
                                            <p:strVal val="#ppt_h"/>
                                          </p:val>
                                        </p:tav>
                                      </p:tavLst>
                                    </p:anim>
                                    <p:animEffect transition="in" filter="fade">
                                      <p:cBhvr>
                                        <p:cTn id="9" dur="2250"/>
                                        <p:tgtEl>
                                          <p:spTgt spid="4"/>
                                        </p:tgtEl>
                                      </p:cBhvr>
                                    </p:animEffect>
                                  </p:childTnLst>
                                </p:cTn>
                              </p:par>
                            </p:childTnLst>
                          </p:cTn>
                        </p:par>
                        <p:par>
                          <p:cTn id="10" fill="hold">
                            <p:stCondLst>
                              <p:cond delay="2250"/>
                            </p:stCondLst>
                            <p:childTnLst>
                              <p:par>
                                <p:cTn id="11" presetID="16" presetClass="entr" presetSubtype="2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2000"/>
                                        <p:tgtEl>
                                          <p:spTgt spid="2"/>
                                        </p:tgtEl>
                                      </p:cBhvr>
                                    </p:animEffect>
                                  </p:childTnLst>
                                </p:cTn>
                              </p:par>
                            </p:childTnLst>
                          </p:cTn>
                        </p:par>
                        <p:par>
                          <p:cTn id="17" fill="hold">
                            <p:stCondLst>
                              <p:cond delay="4250"/>
                            </p:stCondLst>
                            <p:childTnLst>
                              <p:par>
                                <p:cTn id="18" presetID="26"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80">
                                          <p:stCondLst>
                                            <p:cond delay="0"/>
                                          </p:stCondLst>
                                        </p:cTn>
                                        <p:tgtEl>
                                          <p:spTgt spid="12"/>
                                        </p:tgtEl>
                                      </p:cBhvr>
                                    </p:animEffect>
                                    <p:anim calcmode="lin" valueType="num">
                                      <p:cBhvr>
                                        <p:cTn id="21"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6" dur="26">
                                          <p:stCondLst>
                                            <p:cond delay="650"/>
                                          </p:stCondLst>
                                        </p:cTn>
                                        <p:tgtEl>
                                          <p:spTgt spid="12"/>
                                        </p:tgtEl>
                                      </p:cBhvr>
                                      <p:to x="100000" y="60000"/>
                                    </p:animScale>
                                    <p:animScale>
                                      <p:cBhvr>
                                        <p:cTn id="27" dur="166" decel="50000">
                                          <p:stCondLst>
                                            <p:cond delay="676"/>
                                          </p:stCondLst>
                                        </p:cTn>
                                        <p:tgtEl>
                                          <p:spTgt spid="12"/>
                                        </p:tgtEl>
                                      </p:cBhvr>
                                      <p:to x="100000" y="100000"/>
                                    </p:animScale>
                                    <p:animScale>
                                      <p:cBhvr>
                                        <p:cTn id="28" dur="26">
                                          <p:stCondLst>
                                            <p:cond delay="1312"/>
                                          </p:stCondLst>
                                        </p:cTn>
                                        <p:tgtEl>
                                          <p:spTgt spid="12"/>
                                        </p:tgtEl>
                                      </p:cBhvr>
                                      <p:to x="100000" y="80000"/>
                                    </p:animScale>
                                    <p:animScale>
                                      <p:cBhvr>
                                        <p:cTn id="29" dur="166" decel="50000">
                                          <p:stCondLst>
                                            <p:cond delay="1338"/>
                                          </p:stCondLst>
                                        </p:cTn>
                                        <p:tgtEl>
                                          <p:spTgt spid="12"/>
                                        </p:tgtEl>
                                      </p:cBhvr>
                                      <p:to x="100000" y="100000"/>
                                    </p:animScale>
                                    <p:animScale>
                                      <p:cBhvr>
                                        <p:cTn id="30" dur="26">
                                          <p:stCondLst>
                                            <p:cond delay="1642"/>
                                          </p:stCondLst>
                                        </p:cTn>
                                        <p:tgtEl>
                                          <p:spTgt spid="12"/>
                                        </p:tgtEl>
                                      </p:cBhvr>
                                      <p:to x="100000" y="90000"/>
                                    </p:animScale>
                                    <p:animScale>
                                      <p:cBhvr>
                                        <p:cTn id="31" dur="166" decel="50000">
                                          <p:stCondLst>
                                            <p:cond delay="1668"/>
                                          </p:stCondLst>
                                        </p:cTn>
                                        <p:tgtEl>
                                          <p:spTgt spid="12"/>
                                        </p:tgtEl>
                                      </p:cBhvr>
                                      <p:to x="100000" y="100000"/>
                                    </p:animScale>
                                    <p:animScale>
                                      <p:cBhvr>
                                        <p:cTn id="32" dur="26">
                                          <p:stCondLst>
                                            <p:cond delay="1808"/>
                                          </p:stCondLst>
                                        </p:cTn>
                                        <p:tgtEl>
                                          <p:spTgt spid="12"/>
                                        </p:tgtEl>
                                      </p:cBhvr>
                                      <p:to x="100000" y="95000"/>
                                    </p:animScale>
                                    <p:animScale>
                                      <p:cBhvr>
                                        <p:cTn id="33" dur="166" decel="50000">
                                          <p:stCondLst>
                                            <p:cond delay="1834"/>
                                          </p:stCondLst>
                                        </p:cTn>
                                        <p:tgtEl>
                                          <p:spTgt spid="12"/>
                                        </p:tgtEl>
                                      </p:cBhvr>
                                      <p:to x="100000" y="100000"/>
                                    </p:animScale>
                                  </p:childTnLst>
                                </p:cTn>
                              </p:par>
                            </p:childTnLst>
                          </p:cTn>
                        </p:par>
                        <p:par>
                          <p:cTn id="34" fill="hold">
                            <p:stCondLst>
                              <p:cond delay="6250"/>
                            </p:stCondLst>
                            <p:childTnLst>
                              <p:par>
                                <p:cTn id="35" presetID="6" presetClass="entr" presetSubtype="16"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circle(in)">
                                      <p:cBhvr>
                                        <p:cTn id="37" dur="2000"/>
                                        <p:tgtEl>
                                          <p:spTgt spid="16"/>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circle(in)">
                                      <p:cBhvr>
                                        <p:cTn id="40" dur="2000"/>
                                        <p:tgtEl>
                                          <p:spTgt spid="17"/>
                                        </p:tgtEl>
                                      </p:cBhvr>
                                    </p:animEffect>
                                  </p:childTnLst>
                                </p:cTn>
                              </p:par>
                            </p:childTnLst>
                          </p:cTn>
                        </p:par>
                        <p:par>
                          <p:cTn id="41" fill="hold">
                            <p:stCondLst>
                              <p:cond delay="8250"/>
                            </p:stCondLst>
                            <p:childTnLst>
                              <p:par>
                                <p:cTn id="42" presetID="16" presetClass="entr" presetSubtype="21"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inVertical)">
                                      <p:cBhvr>
                                        <p:cTn id="44" dur="1250"/>
                                        <p:tgtEl>
                                          <p:spTgt spid="20"/>
                                        </p:tgtEl>
                                      </p:cBhvr>
                                    </p:animEffect>
                                  </p:childTnLst>
                                </p:cTn>
                              </p:par>
                            </p:childTnLst>
                          </p:cTn>
                        </p:par>
                        <p:par>
                          <p:cTn id="45" fill="hold">
                            <p:stCondLst>
                              <p:cond delay="9500"/>
                            </p:stCondLst>
                            <p:childTnLst>
                              <p:par>
                                <p:cTn id="46" presetID="26" presetClass="entr" presetSubtype="0"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580">
                                          <p:stCondLst>
                                            <p:cond delay="0"/>
                                          </p:stCondLst>
                                        </p:cTn>
                                        <p:tgtEl>
                                          <p:spTgt spid="22"/>
                                        </p:tgtEl>
                                      </p:cBhvr>
                                    </p:animEffect>
                                    <p:anim calcmode="lin" valueType="num">
                                      <p:cBhvr>
                                        <p:cTn id="49"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54" dur="26">
                                          <p:stCondLst>
                                            <p:cond delay="650"/>
                                          </p:stCondLst>
                                        </p:cTn>
                                        <p:tgtEl>
                                          <p:spTgt spid="22"/>
                                        </p:tgtEl>
                                      </p:cBhvr>
                                      <p:to x="100000" y="60000"/>
                                    </p:animScale>
                                    <p:animScale>
                                      <p:cBhvr>
                                        <p:cTn id="55" dur="166" decel="50000">
                                          <p:stCondLst>
                                            <p:cond delay="676"/>
                                          </p:stCondLst>
                                        </p:cTn>
                                        <p:tgtEl>
                                          <p:spTgt spid="22"/>
                                        </p:tgtEl>
                                      </p:cBhvr>
                                      <p:to x="100000" y="100000"/>
                                    </p:animScale>
                                    <p:animScale>
                                      <p:cBhvr>
                                        <p:cTn id="56" dur="26">
                                          <p:stCondLst>
                                            <p:cond delay="1312"/>
                                          </p:stCondLst>
                                        </p:cTn>
                                        <p:tgtEl>
                                          <p:spTgt spid="22"/>
                                        </p:tgtEl>
                                      </p:cBhvr>
                                      <p:to x="100000" y="80000"/>
                                    </p:animScale>
                                    <p:animScale>
                                      <p:cBhvr>
                                        <p:cTn id="57" dur="166" decel="50000">
                                          <p:stCondLst>
                                            <p:cond delay="1338"/>
                                          </p:stCondLst>
                                        </p:cTn>
                                        <p:tgtEl>
                                          <p:spTgt spid="22"/>
                                        </p:tgtEl>
                                      </p:cBhvr>
                                      <p:to x="100000" y="100000"/>
                                    </p:animScale>
                                    <p:animScale>
                                      <p:cBhvr>
                                        <p:cTn id="58" dur="26">
                                          <p:stCondLst>
                                            <p:cond delay="1642"/>
                                          </p:stCondLst>
                                        </p:cTn>
                                        <p:tgtEl>
                                          <p:spTgt spid="22"/>
                                        </p:tgtEl>
                                      </p:cBhvr>
                                      <p:to x="100000" y="90000"/>
                                    </p:animScale>
                                    <p:animScale>
                                      <p:cBhvr>
                                        <p:cTn id="59" dur="166" decel="50000">
                                          <p:stCondLst>
                                            <p:cond delay="1668"/>
                                          </p:stCondLst>
                                        </p:cTn>
                                        <p:tgtEl>
                                          <p:spTgt spid="22"/>
                                        </p:tgtEl>
                                      </p:cBhvr>
                                      <p:to x="100000" y="100000"/>
                                    </p:animScale>
                                    <p:animScale>
                                      <p:cBhvr>
                                        <p:cTn id="60" dur="26">
                                          <p:stCondLst>
                                            <p:cond delay="1808"/>
                                          </p:stCondLst>
                                        </p:cTn>
                                        <p:tgtEl>
                                          <p:spTgt spid="22"/>
                                        </p:tgtEl>
                                      </p:cBhvr>
                                      <p:to x="100000" y="95000"/>
                                    </p:animScale>
                                    <p:animScale>
                                      <p:cBhvr>
                                        <p:cTn id="61" dur="166" decel="50000">
                                          <p:stCondLst>
                                            <p:cond delay="1834"/>
                                          </p:stCondLst>
                                        </p:cTn>
                                        <p:tgtEl>
                                          <p:spTgt spid="22"/>
                                        </p:tgtEl>
                                      </p:cBhvr>
                                      <p:to x="100000" y="100000"/>
                                    </p:animScale>
                                  </p:childTnLst>
                                </p:cTn>
                              </p:par>
                            </p:childTnLst>
                          </p:cTn>
                        </p:par>
                        <p:par>
                          <p:cTn id="62" fill="hold">
                            <p:stCondLst>
                              <p:cond delay="11500"/>
                            </p:stCondLst>
                            <p:childTnLst>
                              <p:par>
                                <p:cTn id="63" presetID="14" presetClass="entr" presetSubtype="1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randombar(horizontal)">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17" grpId="0"/>
      <p:bldP spid="12"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E:\Prezentari unitati\ARAD\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2500" y="6356350"/>
            <a:ext cx="533400" cy="36512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775" y="115888"/>
            <a:ext cx="720725" cy="98107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TextBox 4"/>
          <p:cNvSpPr txBox="1"/>
          <p:nvPr/>
        </p:nvSpPr>
        <p:spPr>
          <a:xfrm>
            <a:off x="-9428" y="1224381"/>
            <a:ext cx="5157492" cy="5170646"/>
          </a:xfrm>
          <a:prstGeom prst="rect">
            <a:avLst/>
          </a:prstGeom>
          <a:noFill/>
        </p:spPr>
        <p:txBody>
          <a:bodyPr wrap="square">
            <a:spAutoFit/>
          </a:bodyPr>
          <a:lstStyle/>
          <a:p>
            <a:pPr marL="285750" indent="-285750" algn="just">
              <a:buFont typeface="Arial" pitchFamily="34" charset="0"/>
              <a:buChar char="•"/>
              <a:defRPr/>
            </a:pPr>
            <a:r>
              <a:rPr lang="ro-RO" sz="2200" b="1" u="sng" dirty="0">
                <a:effectLst>
                  <a:outerShdw blurRad="38100" dist="38100" dir="2700000" algn="tl">
                    <a:srgbClr val="000000">
                      <a:alpha val="43137"/>
                    </a:srgbClr>
                  </a:outerShdw>
                </a:effectLst>
                <a:latin typeface="Gabriola" pitchFamily="82" charset="0"/>
              </a:rPr>
              <a:t>bloc alimentar </a:t>
            </a:r>
            <a:r>
              <a:rPr lang="ro-RO" sz="2200" dirty="0">
                <a:effectLst>
                  <a:outerShdw blurRad="38100" dist="38100" dir="2700000" algn="tl">
                    <a:srgbClr val="000000">
                      <a:alpha val="43137"/>
                    </a:srgbClr>
                  </a:outerShdw>
                </a:effectLst>
                <a:latin typeface="Gabriola" pitchFamily="82" charset="0"/>
              </a:rPr>
              <a:t>– cu suprafața de aprox. </a:t>
            </a:r>
            <a:r>
              <a:rPr lang="ro-RO" sz="2200" dirty="0" smtClean="0">
                <a:effectLst>
                  <a:outerShdw blurRad="38100" dist="38100" dir="2700000" algn="tl">
                    <a:srgbClr val="000000">
                      <a:alpha val="43137"/>
                    </a:srgbClr>
                  </a:outerShdw>
                </a:effectLst>
                <a:latin typeface="Gabriola" pitchFamily="82" charset="0"/>
              </a:rPr>
              <a:t>333 mp </a:t>
            </a:r>
            <a:r>
              <a:rPr lang="ro-RO" sz="2200" dirty="0">
                <a:effectLst>
                  <a:outerShdw blurRad="38100" dist="38100" dir="2700000" algn="tl">
                    <a:srgbClr val="000000">
                      <a:alpha val="43137"/>
                    </a:srgbClr>
                  </a:outerShdw>
                </a:effectLst>
                <a:latin typeface="Gabriola" pitchFamily="82" charset="0"/>
              </a:rPr>
              <a:t>- pentru prepararea hranei și depozitarea alimentelor și produselor din carne, preparare </a:t>
            </a:r>
            <a:r>
              <a:rPr lang="ro-RO" sz="2200" dirty="0" smtClean="0">
                <a:effectLst>
                  <a:outerShdw blurRad="38100" dist="38100" dir="2700000" algn="tl">
                    <a:srgbClr val="000000">
                      <a:alpha val="43137"/>
                    </a:srgbClr>
                  </a:outerShdw>
                </a:effectLst>
                <a:latin typeface="Gabriola" pitchFamily="82" charset="0"/>
              </a:rPr>
              <a:t>termică; </a:t>
            </a:r>
            <a:r>
              <a:rPr lang="ro-RO" sz="2200" dirty="0">
                <a:effectLst>
                  <a:outerShdw blurRad="38100" dist="38100" dir="2700000" algn="tl">
                    <a:srgbClr val="000000">
                      <a:alpha val="43137"/>
                    </a:srgbClr>
                  </a:outerShdw>
                </a:effectLst>
                <a:latin typeface="Gabriola" pitchFamily="82" charset="0"/>
              </a:rPr>
              <a:t>o cameră </a:t>
            </a:r>
            <a:r>
              <a:rPr lang="ro-RO" sz="2200" dirty="0" smtClean="0">
                <a:effectLst>
                  <a:outerShdw blurRad="38100" dist="38100" dir="2700000" algn="tl">
                    <a:srgbClr val="000000">
                      <a:alpha val="43137"/>
                    </a:srgbClr>
                  </a:outerShdw>
                </a:effectLst>
                <a:latin typeface="Gabriola" pitchFamily="82" charset="0"/>
              </a:rPr>
              <a:t>frigorifică; </a:t>
            </a:r>
            <a:r>
              <a:rPr lang="ro-RO" sz="2200" dirty="0">
                <a:effectLst>
                  <a:outerShdw blurRad="38100" dist="38100" dir="2700000" algn="tl">
                    <a:srgbClr val="000000">
                      <a:alpha val="43137"/>
                    </a:srgbClr>
                  </a:outerShdw>
                </a:effectLst>
                <a:latin typeface="Gabriola" pitchFamily="82" charset="0"/>
              </a:rPr>
              <a:t>taietor </a:t>
            </a:r>
            <a:r>
              <a:rPr lang="ro-RO" sz="2200" dirty="0" smtClean="0">
                <a:effectLst>
                  <a:outerShdw blurRad="38100" dist="38100" dir="2700000" algn="tl">
                    <a:srgbClr val="000000">
                      <a:alpha val="43137"/>
                    </a:srgbClr>
                  </a:outerShdw>
                </a:effectLst>
                <a:latin typeface="Gabriola" pitchFamily="82" charset="0"/>
              </a:rPr>
              <a:t>legume; </a:t>
            </a:r>
            <a:endParaRPr lang="en-US" sz="2200" dirty="0" smtClean="0">
              <a:effectLst>
                <a:outerShdw blurRad="38100" dist="38100" dir="2700000" algn="tl">
                  <a:srgbClr val="000000">
                    <a:alpha val="43137"/>
                  </a:srgbClr>
                </a:outerShdw>
              </a:effectLst>
              <a:latin typeface="Gabriola" pitchFamily="82" charset="0"/>
            </a:endParaRPr>
          </a:p>
          <a:p>
            <a:pPr marL="285750" indent="-285750" algn="just">
              <a:buFont typeface="Arial" pitchFamily="34" charset="0"/>
              <a:buChar char="•"/>
              <a:defRPr/>
            </a:pPr>
            <a:r>
              <a:rPr lang="ro-RO" sz="2200" b="1" i="1" u="sng" dirty="0" smtClean="0">
                <a:effectLst>
                  <a:outerShdw blurRad="38100" dist="38100" dir="2700000" algn="tl">
                    <a:srgbClr val="000000">
                      <a:alpha val="43137"/>
                    </a:srgbClr>
                  </a:outerShdw>
                </a:effectLst>
                <a:latin typeface="Gabriola" pitchFamily="82" charset="0"/>
              </a:rPr>
              <a:t>0 </a:t>
            </a:r>
            <a:r>
              <a:rPr lang="ro-RO" sz="2200" b="1" i="1" u="sng" dirty="0">
                <a:effectLst>
                  <a:outerShdw blurRad="38100" dist="38100" dir="2700000" algn="tl">
                    <a:srgbClr val="000000">
                      <a:alpha val="43137"/>
                    </a:srgbClr>
                  </a:outerShdw>
                </a:effectLst>
                <a:latin typeface="Gabriola" pitchFamily="82" charset="0"/>
              </a:rPr>
              <a:t>sală de mese </a:t>
            </a:r>
            <a:r>
              <a:rPr lang="en-US" sz="2200" b="1" i="1" u="sng" dirty="0" smtClean="0">
                <a:effectLst>
                  <a:outerShdw blurRad="38100" dist="38100" dir="2700000" algn="tl">
                    <a:srgbClr val="000000">
                      <a:alpha val="43137"/>
                    </a:srgbClr>
                  </a:outerShdw>
                </a:effectLst>
                <a:latin typeface="Gabriola" pitchFamily="82" charset="0"/>
              </a:rPr>
              <a:t> - </a:t>
            </a:r>
            <a:r>
              <a:rPr lang="ro-RO" sz="2200" dirty="0" smtClean="0">
                <a:effectLst>
                  <a:outerShdw blurRad="38100" dist="38100" dir="2700000" algn="tl">
                    <a:srgbClr val="000000">
                      <a:alpha val="43137"/>
                    </a:srgbClr>
                  </a:outerShdw>
                </a:effectLst>
                <a:latin typeface="Gabriola" pitchFamily="82" charset="0"/>
              </a:rPr>
              <a:t>cu </a:t>
            </a:r>
            <a:r>
              <a:rPr lang="ro-RO" sz="2200" dirty="0">
                <a:effectLst>
                  <a:outerShdw blurRad="38100" dist="38100" dir="2700000" algn="tl">
                    <a:srgbClr val="000000">
                      <a:alpha val="43137"/>
                    </a:srgbClr>
                  </a:outerShdw>
                </a:effectLst>
                <a:latin typeface="Gabriola" pitchFamily="82" charset="0"/>
              </a:rPr>
              <a:t>o suprafață de aprox. 137 mp, pentru </a:t>
            </a:r>
            <a:r>
              <a:rPr lang="ro-RO" sz="2200" dirty="0" smtClean="0">
                <a:effectLst>
                  <a:outerShdw blurRad="38100" dist="38100" dir="2700000" algn="tl">
                    <a:srgbClr val="000000">
                      <a:alpha val="43137"/>
                    </a:srgbClr>
                  </a:outerShdw>
                </a:effectLst>
                <a:latin typeface="Gabriola" pitchFamily="82" charset="0"/>
              </a:rPr>
              <a:t>servirea mesei -  </a:t>
            </a:r>
            <a:r>
              <a:rPr lang="ro-RO" sz="2200" dirty="0">
                <a:effectLst>
                  <a:outerShdw blurRad="38100" dist="38100" dir="2700000" algn="tl">
                    <a:srgbClr val="000000">
                      <a:alpha val="43137"/>
                    </a:srgbClr>
                  </a:outerShdw>
                </a:effectLst>
                <a:latin typeface="Gabriola" pitchFamily="82" charset="0"/>
              </a:rPr>
              <a:t>cu 13 mese a câte 8 </a:t>
            </a:r>
            <a:r>
              <a:rPr lang="ro-RO" sz="2200" dirty="0" smtClean="0">
                <a:effectLst>
                  <a:outerShdw blurRad="38100" dist="38100" dir="2700000" algn="tl">
                    <a:srgbClr val="000000">
                      <a:alpha val="43137"/>
                    </a:srgbClr>
                  </a:outerShdw>
                </a:effectLst>
                <a:latin typeface="Gabriola" pitchFamily="82" charset="0"/>
              </a:rPr>
              <a:t>locuri -  </a:t>
            </a:r>
            <a:r>
              <a:rPr lang="ro-RO" sz="2200" dirty="0">
                <a:effectLst>
                  <a:outerShdw blurRad="38100" dist="38100" dir="2700000" algn="tl">
                    <a:srgbClr val="000000">
                      <a:alpha val="43137"/>
                    </a:srgbClr>
                  </a:outerShdw>
                </a:effectLst>
                <a:latin typeface="Gabriola" pitchFamily="82" charset="0"/>
              </a:rPr>
              <a:t>situată la parterul pavilionului de clădire Corp D; </a:t>
            </a:r>
          </a:p>
          <a:p>
            <a:pPr marL="285750" indent="-285750" algn="just">
              <a:buFont typeface="Arial" pitchFamily="34" charset="0"/>
              <a:buChar char="•"/>
              <a:defRPr/>
            </a:pPr>
            <a:r>
              <a:rPr lang="ro-RO" sz="2200" b="1" u="sng" dirty="0" smtClean="0">
                <a:effectLst>
                  <a:outerShdw blurRad="38100" dist="38100" dir="2700000" algn="tl">
                    <a:srgbClr val="000000">
                      <a:alpha val="43137"/>
                    </a:srgbClr>
                  </a:outerShdw>
                </a:effectLst>
                <a:latin typeface="Gabriola" pitchFamily="82" charset="0"/>
              </a:rPr>
              <a:t>ateliere</a:t>
            </a:r>
            <a:r>
              <a:rPr lang="ro-RO" sz="2200" dirty="0" smtClean="0">
                <a:effectLst>
                  <a:outerShdw blurRad="38100" dist="38100" dir="2700000" algn="tl">
                    <a:srgbClr val="000000">
                      <a:alpha val="43137"/>
                    </a:srgbClr>
                  </a:outerShdw>
                </a:effectLst>
                <a:latin typeface="Gabriola" pitchFamily="82" charset="0"/>
              </a:rPr>
              <a:t> </a:t>
            </a:r>
            <a:r>
              <a:rPr lang="ro-RO" sz="2200" dirty="0">
                <a:effectLst>
                  <a:outerShdw blurRad="38100" dist="38100" dir="2700000" algn="tl">
                    <a:srgbClr val="000000">
                      <a:alpha val="43137"/>
                    </a:srgbClr>
                  </a:outerShdw>
                </a:effectLst>
                <a:latin typeface="Gabriola" pitchFamily="82" charset="0"/>
              </a:rPr>
              <a:t>(tâmplărie, cizmărie, croitorie, etc);</a:t>
            </a:r>
          </a:p>
          <a:p>
            <a:pPr marL="285750" indent="-285750" algn="just">
              <a:buFont typeface="Arial" pitchFamily="34" charset="0"/>
              <a:buChar char="•"/>
              <a:defRPr/>
            </a:pPr>
            <a:r>
              <a:rPr lang="ro-RO" sz="2200" b="1" u="sng" dirty="0">
                <a:effectLst>
                  <a:outerShdw blurRad="38100" dist="38100" dir="2700000" algn="tl">
                    <a:srgbClr val="000000">
                      <a:alpha val="43137"/>
                    </a:srgbClr>
                  </a:outerShdw>
                </a:effectLst>
                <a:latin typeface="Gabriola" pitchFamily="82" charset="0"/>
              </a:rPr>
              <a:t>3 cabinete medicale </a:t>
            </a:r>
            <a:r>
              <a:rPr lang="ro-RO" sz="2200" dirty="0">
                <a:effectLst>
                  <a:outerShdw blurRad="38100" dist="38100" dir="2700000" algn="tl">
                    <a:srgbClr val="000000">
                      <a:alpha val="43137"/>
                    </a:srgbClr>
                  </a:outerShdw>
                </a:effectLst>
                <a:latin typeface="Gabriola" pitchFamily="82" charset="0"/>
              </a:rPr>
              <a:t>– câte un cabinet medical pentru fiecare regim de deținere, o cameră de infirmerie și o cameră de izolare respiratorie și un cabinet stomatologic;</a:t>
            </a:r>
          </a:p>
          <a:p>
            <a:pPr marL="285750" indent="-285750" algn="just">
              <a:buFont typeface="Arial" pitchFamily="34" charset="0"/>
              <a:buChar char="•"/>
              <a:defRPr/>
            </a:pPr>
            <a:r>
              <a:rPr lang="ro-RO" sz="2200" b="1" u="sng" dirty="0">
                <a:effectLst>
                  <a:outerShdw blurRad="38100" dist="38100" dir="2700000" algn="tl">
                    <a:srgbClr val="000000">
                      <a:alpha val="43137"/>
                    </a:srgbClr>
                  </a:outerShdw>
                </a:effectLst>
                <a:latin typeface="Gabriola" pitchFamily="82" charset="0"/>
              </a:rPr>
              <a:t>11 cabinete și cluburi </a:t>
            </a:r>
            <a:r>
              <a:rPr lang="ro-RO" sz="2200" dirty="0">
                <a:effectLst>
                  <a:outerShdw blurRad="38100" dist="38100" dir="2700000" algn="tl">
                    <a:srgbClr val="000000">
                      <a:alpha val="43137"/>
                    </a:srgbClr>
                  </a:outerShdw>
                </a:effectLst>
                <a:latin typeface="Gabriola" pitchFamily="82" charset="0"/>
              </a:rPr>
              <a:t>în care își desfășoară activitatea 3 ofițeri psihologi, 4 ofițeri asistenți sociali, 3 ofițeri educatori și 3 agenți educatori;</a:t>
            </a:r>
          </a:p>
        </p:txBody>
      </p:sp>
      <p:sp>
        <p:nvSpPr>
          <p:cNvPr id="12" name="Rectangle 2"/>
          <p:cNvSpPr>
            <a:spLocks noChangeArrowheads="1"/>
          </p:cNvSpPr>
          <p:nvPr/>
        </p:nvSpPr>
        <p:spPr bwMode="auto">
          <a:xfrm>
            <a:off x="1691680" y="364254"/>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sp>
        <p:nvSpPr>
          <p:cNvPr id="13" name="Rectangle 12"/>
          <p:cNvSpPr/>
          <p:nvPr/>
        </p:nvSpPr>
        <p:spPr>
          <a:xfrm>
            <a:off x="4845050" y="6153113"/>
            <a:ext cx="4572000" cy="369332"/>
          </a:xfrm>
          <a:prstGeom prst="rect">
            <a:avLst/>
          </a:prstGeom>
          <a:effectLst>
            <a:reflection blurRad="6350" stA="50000" endA="300" endPos="90000" dir="5400000" sy="-100000" algn="bl" rotWithShape="0"/>
          </a:effectLst>
        </p:spPr>
        <p:txBody>
          <a:bodyPr>
            <a:spAutoFit/>
          </a:bodyPr>
          <a:lstStyle/>
          <a:p>
            <a:pPr algn="ctr"/>
            <a:r>
              <a:rPr lang="ro-RO" b="1" dirty="0" smtClean="0">
                <a:latin typeface="Gabriola" panose="04040605051002020D02" pitchFamily="82" charset="0"/>
                <a:cs typeface="Times New Roman" panose="02020603050405020304" pitchFamily="18" charset="0"/>
              </a:rPr>
              <a:t>Descrierea extinsă a modului de organizare/amenajare</a:t>
            </a:r>
            <a:endParaRPr lang="en-US" sz="1400" dirty="0"/>
          </a:p>
        </p:txBody>
      </p:sp>
      <p:pic>
        <p:nvPicPr>
          <p:cNvPr id="11" name="Imagine 32907"/>
          <p:cNvPicPr/>
          <p:nvPr/>
        </p:nvPicPr>
        <p:blipFill>
          <a:blip r:embed="rId6" cstate="print">
            <a:extLst>
              <a:ext uri="{28A0092B-C50C-407E-A947-70E740481C1C}">
                <a14:useLocalDpi xmlns:a14="http://schemas.microsoft.com/office/drawing/2010/main" val="0"/>
              </a:ext>
            </a:extLst>
          </a:blip>
          <a:stretch>
            <a:fillRect/>
          </a:stretch>
        </p:blipFill>
        <p:spPr bwMode="auto">
          <a:xfrm>
            <a:off x="6054323" y="1303076"/>
            <a:ext cx="2832090" cy="178487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41479" y="4256490"/>
            <a:ext cx="2844934" cy="189662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4" name="Imagine 32914" descr="J:\prezentare 2018\PREZENTARE\foto\DSC_9215.JPG"/>
          <p:cNvPicPr/>
          <p:nvPr/>
        </p:nvPicPr>
        <p:blipFill>
          <a:blip r:embed="rId8" cstate="email">
            <a:extLst>
              <a:ext uri="{28A0092B-C50C-407E-A947-70E740481C1C}">
                <a14:useLocalDpi xmlns:a14="http://schemas.microsoft.com/office/drawing/2010/main"/>
              </a:ext>
            </a:extLst>
          </a:blip>
          <a:srcRect/>
          <a:stretch>
            <a:fillRect/>
          </a:stretch>
        </p:blipFill>
        <p:spPr bwMode="auto">
          <a:xfrm>
            <a:off x="5364088" y="2776138"/>
            <a:ext cx="2823210" cy="16884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94011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6000">
        <p15:prstTrans prst="fallOver"/>
      </p:transition>
    </mc:Choice>
    <mc:Fallback xmlns="">
      <p:transition spd="slow" advClick="0" advTm="1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500"/>
                                        <p:tgtEl>
                                          <p:spTgt spid="5"/>
                                        </p:tgtEl>
                                      </p:cBhvr>
                                    </p:animEffect>
                                  </p:childTnLst>
                                </p:cTn>
                              </p:par>
                            </p:childTnLst>
                          </p:cTn>
                        </p:par>
                        <p:par>
                          <p:cTn id="8" fill="hold">
                            <p:stCondLst>
                              <p:cond delay="3500"/>
                            </p:stCondLst>
                            <p:childTnLst>
                              <p:par>
                                <p:cTn id="9" presetID="14" presetClass="entr" presetSubtype="1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randombar(horizontal)">
                                      <p:cBhvr>
                                        <p:cTn id="11" dur="1000"/>
                                        <p:tgtEl>
                                          <p:spTgt spid="1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500"/>
                                        <p:tgtEl>
                                          <p:spTgt spid="13"/>
                                        </p:tgtEl>
                                      </p:cBhvr>
                                    </p:animEffect>
                                  </p:childTnLst>
                                </p:cTn>
                              </p:par>
                            </p:childTnLst>
                          </p:cTn>
                        </p:par>
                        <p:par>
                          <p:cTn id="15" fill="hold">
                            <p:stCondLst>
                              <p:cond delay="5000"/>
                            </p:stCondLst>
                            <p:childTnLst>
                              <p:par>
                                <p:cTn id="16" presetID="31"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fltVal val="0"/>
                                          </p:val>
                                        </p:tav>
                                        <p:tav tm="100000">
                                          <p:val>
                                            <p:strVal val="#ppt_w"/>
                                          </p:val>
                                        </p:tav>
                                      </p:tavLst>
                                    </p:anim>
                                    <p:anim calcmode="lin" valueType="num">
                                      <p:cBhvr>
                                        <p:cTn id="19" dur="1000" fill="hold"/>
                                        <p:tgtEl>
                                          <p:spTgt spid="15"/>
                                        </p:tgtEl>
                                        <p:attrNameLst>
                                          <p:attrName>ppt_h</p:attrName>
                                        </p:attrNameLst>
                                      </p:cBhvr>
                                      <p:tavLst>
                                        <p:tav tm="0">
                                          <p:val>
                                            <p:fltVal val="0"/>
                                          </p:val>
                                        </p:tav>
                                        <p:tav tm="100000">
                                          <p:val>
                                            <p:strVal val="#ppt_h"/>
                                          </p:val>
                                        </p:tav>
                                      </p:tavLst>
                                    </p:anim>
                                    <p:anim calcmode="lin" valueType="num">
                                      <p:cBhvr>
                                        <p:cTn id="20" dur="1000" fill="hold"/>
                                        <p:tgtEl>
                                          <p:spTgt spid="15"/>
                                        </p:tgtEl>
                                        <p:attrNameLst>
                                          <p:attrName>style.rotation</p:attrName>
                                        </p:attrNameLst>
                                      </p:cBhvr>
                                      <p:tavLst>
                                        <p:tav tm="0">
                                          <p:val>
                                            <p:fltVal val="90"/>
                                          </p:val>
                                        </p:tav>
                                        <p:tav tm="100000">
                                          <p:val>
                                            <p:fltVal val="0"/>
                                          </p:val>
                                        </p:tav>
                                      </p:tavLst>
                                    </p:anim>
                                    <p:animEffect transition="in" filter="fade">
                                      <p:cBhvr>
                                        <p:cTn id="21" dur="1000"/>
                                        <p:tgtEl>
                                          <p:spTgt spid="15"/>
                                        </p:tgtEl>
                                      </p:cBhvr>
                                    </p:animEffect>
                                  </p:childTnLst>
                                </p:cTn>
                              </p:par>
                              <p:par>
                                <p:cTn id="22" presetID="31" presetClass="entr" presetSubtype="0" fill="hold" nodeType="withEffect">
                                  <p:stCondLst>
                                    <p:cond delay="30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750" fill="hold"/>
                                        <p:tgtEl>
                                          <p:spTgt spid="11"/>
                                        </p:tgtEl>
                                        <p:attrNameLst>
                                          <p:attrName>ppt_w</p:attrName>
                                        </p:attrNameLst>
                                      </p:cBhvr>
                                      <p:tavLst>
                                        <p:tav tm="0">
                                          <p:val>
                                            <p:fltVal val="0"/>
                                          </p:val>
                                        </p:tav>
                                        <p:tav tm="100000">
                                          <p:val>
                                            <p:strVal val="#ppt_w"/>
                                          </p:val>
                                        </p:tav>
                                      </p:tavLst>
                                    </p:anim>
                                    <p:anim calcmode="lin" valueType="num">
                                      <p:cBhvr>
                                        <p:cTn id="25" dur="1750" fill="hold"/>
                                        <p:tgtEl>
                                          <p:spTgt spid="11"/>
                                        </p:tgtEl>
                                        <p:attrNameLst>
                                          <p:attrName>ppt_h</p:attrName>
                                        </p:attrNameLst>
                                      </p:cBhvr>
                                      <p:tavLst>
                                        <p:tav tm="0">
                                          <p:val>
                                            <p:fltVal val="0"/>
                                          </p:val>
                                        </p:tav>
                                        <p:tav tm="100000">
                                          <p:val>
                                            <p:strVal val="#ppt_h"/>
                                          </p:val>
                                        </p:tav>
                                      </p:tavLst>
                                    </p:anim>
                                    <p:anim calcmode="lin" valueType="num">
                                      <p:cBhvr>
                                        <p:cTn id="26" dur="1750" fill="hold"/>
                                        <p:tgtEl>
                                          <p:spTgt spid="11"/>
                                        </p:tgtEl>
                                        <p:attrNameLst>
                                          <p:attrName>style.rotation</p:attrName>
                                        </p:attrNameLst>
                                      </p:cBhvr>
                                      <p:tavLst>
                                        <p:tav tm="0">
                                          <p:val>
                                            <p:fltVal val="90"/>
                                          </p:val>
                                        </p:tav>
                                        <p:tav tm="100000">
                                          <p:val>
                                            <p:fltVal val="0"/>
                                          </p:val>
                                        </p:tav>
                                      </p:tavLst>
                                    </p:anim>
                                    <p:animEffect transition="in" filter="fade">
                                      <p:cBhvr>
                                        <p:cTn id="27" dur="1750"/>
                                        <p:tgtEl>
                                          <p:spTgt spid="11"/>
                                        </p:tgtEl>
                                      </p:cBhvr>
                                    </p:animEffect>
                                  </p:childTnLst>
                                </p:cTn>
                              </p:par>
                            </p:childTnLst>
                          </p:cTn>
                        </p:par>
                        <p:par>
                          <p:cTn id="28" fill="hold">
                            <p:stCondLst>
                              <p:cond delay="9750"/>
                            </p:stCondLst>
                            <p:childTnLst>
                              <p:par>
                                <p:cTn id="29" presetID="26"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80">
                                          <p:stCondLst>
                                            <p:cond delay="0"/>
                                          </p:stCondLst>
                                        </p:cTn>
                                        <p:tgtEl>
                                          <p:spTgt spid="14"/>
                                        </p:tgtEl>
                                      </p:cBhvr>
                                    </p:animEffect>
                                    <p:anim calcmode="lin" valueType="num">
                                      <p:cBhvr>
                                        <p:cTn id="32"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7" dur="26">
                                          <p:stCondLst>
                                            <p:cond delay="650"/>
                                          </p:stCondLst>
                                        </p:cTn>
                                        <p:tgtEl>
                                          <p:spTgt spid="14"/>
                                        </p:tgtEl>
                                      </p:cBhvr>
                                      <p:to x="100000" y="60000"/>
                                    </p:animScale>
                                    <p:animScale>
                                      <p:cBhvr>
                                        <p:cTn id="38" dur="166" decel="50000">
                                          <p:stCondLst>
                                            <p:cond delay="676"/>
                                          </p:stCondLst>
                                        </p:cTn>
                                        <p:tgtEl>
                                          <p:spTgt spid="14"/>
                                        </p:tgtEl>
                                      </p:cBhvr>
                                      <p:to x="100000" y="100000"/>
                                    </p:animScale>
                                    <p:animScale>
                                      <p:cBhvr>
                                        <p:cTn id="39" dur="26">
                                          <p:stCondLst>
                                            <p:cond delay="1312"/>
                                          </p:stCondLst>
                                        </p:cTn>
                                        <p:tgtEl>
                                          <p:spTgt spid="14"/>
                                        </p:tgtEl>
                                      </p:cBhvr>
                                      <p:to x="100000" y="80000"/>
                                    </p:animScale>
                                    <p:animScale>
                                      <p:cBhvr>
                                        <p:cTn id="40" dur="166" decel="50000">
                                          <p:stCondLst>
                                            <p:cond delay="1338"/>
                                          </p:stCondLst>
                                        </p:cTn>
                                        <p:tgtEl>
                                          <p:spTgt spid="14"/>
                                        </p:tgtEl>
                                      </p:cBhvr>
                                      <p:to x="100000" y="100000"/>
                                    </p:animScale>
                                    <p:animScale>
                                      <p:cBhvr>
                                        <p:cTn id="41" dur="26">
                                          <p:stCondLst>
                                            <p:cond delay="1642"/>
                                          </p:stCondLst>
                                        </p:cTn>
                                        <p:tgtEl>
                                          <p:spTgt spid="14"/>
                                        </p:tgtEl>
                                      </p:cBhvr>
                                      <p:to x="100000" y="90000"/>
                                    </p:animScale>
                                    <p:animScale>
                                      <p:cBhvr>
                                        <p:cTn id="42" dur="166" decel="50000">
                                          <p:stCondLst>
                                            <p:cond delay="1668"/>
                                          </p:stCondLst>
                                        </p:cTn>
                                        <p:tgtEl>
                                          <p:spTgt spid="14"/>
                                        </p:tgtEl>
                                      </p:cBhvr>
                                      <p:to x="100000" y="100000"/>
                                    </p:animScale>
                                    <p:animScale>
                                      <p:cBhvr>
                                        <p:cTn id="43" dur="26">
                                          <p:stCondLst>
                                            <p:cond delay="1808"/>
                                          </p:stCondLst>
                                        </p:cTn>
                                        <p:tgtEl>
                                          <p:spTgt spid="14"/>
                                        </p:tgtEl>
                                      </p:cBhvr>
                                      <p:to x="100000" y="95000"/>
                                    </p:animScale>
                                    <p:animScale>
                                      <p:cBhvr>
                                        <p:cTn id="44"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E:\Prezentari unitati\ARAD\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2500" y="6356350"/>
            <a:ext cx="533400" cy="36512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775" y="115888"/>
            <a:ext cx="720725" cy="98107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Rectangle 2"/>
          <p:cNvSpPr>
            <a:spLocks noChangeArrowheads="1"/>
          </p:cNvSpPr>
          <p:nvPr/>
        </p:nvSpPr>
        <p:spPr bwMode="auto">
          <a:xfrm>
            <a:off x="1691680" y="364254"/>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sp>
        <p:nvSpPr>
          <p:cNvPr id="13" name="Rectangle 12"/>
          <p:cNvSpPr/>
          <p:nvPr/>
        </p:nvSpPr>
        <p:spPr>
          <a:xfrm>
            <a:off x="4862419" y="6169580"/>
            <a:ext cx="4572000" cy="369332"/>
          </a:xfrm>
          <a:prstGeom prst="rect">
            <a:avLst/>
          </a:prstGeom>
          <a:effectLst>
            <a:reflection blurRad="6350" stA="50000" endA="300" endPos="90000" dir="5400000" sy="-100000" algn="bl" rotWithShape="0"/>
          </a:effectLst>
        </p:spPr>
        <p:txBody>
          <a:bodyPr>
            <a:spAutoFit/>
          </a:bodyPr>
          <a:lstStyle/>
          <a:p>
            <a:pPr algn="ctr"/>
            <a:r>
              <a:rPr lang="ro-RO" b="1" dirty="0" smtClean="0">
                <a:latin typeface="Gabriola" panose="04040605051002020D02" pitchFamily="82" charset="0"/>
                <a:cs typeface="Times New Roman" panose="02020603050405020304" pitchFamily="18" charset="0"/>
              </a:rPr>
              <a:t>Descrierea extinsă a modului de organizare/amenajare</a:t>
            </a:r>
            <a:endParaRPr lang="en-US" sz="1400" dirty="0"/>
          </a:p>
        </p:txBody>
      </p:sp>
      <p:pic>
        <p:nvPicPr>
          <p:cNvPr id="15" name="Imagine 32898" descr="J:\prezentare 2018\PREZENTARE\foto\Atelier productie tamplarie, 2.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253548" y="1220598"/>
            <a:ext cx="3238952" cy="21363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Rectangle 15"/>
          <p:cNvSpPr/>
          <p:nvPr/>
        </p:nvSpPr>
        <p:spPr>
          <a:xfrm>
            <a:off x="-534268" y="3411072"/>
            <a:ext cx="4572000" cy="369332"/>
          </a:xfrm>
          <a:prstGeom prst="rect">
            <a:avLst/>
          </a:prstGeom>
          <a:effectLst>
            <a:reflection blurRad="6350" stA="50000" endA="300" endPos="90000" dir="5400000" sy="-100000" algn="bl" rotWithShape="0"/>
          </a:effectLst>
        </p:spPr>
        <p:txBody>
          <a:bodyPr>
            <a:spAutoFit/>
          </a:bodyPr>
          <a:lstStyle/>
          <a:p>
            <a:pPr algn="ctr"/>
            <a:r>
              <a:rPr lang="ro-RO" b="1" dirty="0" smtClean="0">
                <a:latin typeface="Gabriola" panose="04040605051002020D02" pitchFamily="82" charset="0"/>
                <a:cs typeface="Times New Roman" panose="02020603050405020304" pitchFamily="18" charset="0"/>
              </a:rPr>
              <a:t>Atelier de tâmplărie</a:t>
            </a:r>
            <a:endParaRPr lang="en-US" sz="1400" dirty="0"/>
          </a:p>
        </p:txBody>
      </p:sp>
      <p:pic>
        <p:nvPicPr>
          <p:cNvPr id="17" name="Picture 16" descr="C:\Users\marius.galatianu\Desktop\prezentare 2018\DSC_9309.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4016747" y="1220598"/>
            <a:ext cx="2702560" cy="18014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Imagine 32888" descr="J:\prezentare 2018\PREZENTARE\foto\Cabinetul medical, 1.JPG"/>
          <p:cNvPicPr/>
          <p:nvPr/>
        </p:nvPicPr>
        <p:blipFill>
          <a:blip r:embed="rId8" cstate="email">
            <a:extLst>
              <a:ext uri="{28A0092B-C50C-407E-A947-70E740481C1C}">
                <a14:useLocalDpi xmlns:a14="http://schemas.microsoft.com/office/drawing/2010/main"/>
              </a:ext>
            </a:extLst>
          </a:blip>
          <a:srcRect/>
          <a:stretch>
            <a:fillRect/>
          </a:stretch>
        </p:blipFill>
        <p:spPr bwMode="auto">
          <a:xfrm>
            <a:off x="5698346" y="3390080"/>
            <a:ext cx="2839720" cy="15621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Picture 18" descr="C:\Users\marius.galatianu\Desktop\prezentare 2018\DSC_9313.JPG"/>
          <p:cNvPicPr/>
          <p:nvPr/>
        </p:nvPicPr>
        <p:blipFill>
          <a:blip r:embed="rId9" cstate="email">
            <a:extLst>
              <a:ext uri="{28A0092B-C50C-407E-A947-70E740481C1C}">
                <a14:useLocalDpi xmlns:a14="http://schemas.microsoft.com/office/drawing/2010/main"/>
              </a:ext>
            </a:extLst>
          </a:blip>
          <a:srcRect/>
          <a:stretch>
            <a:fillRect/>
          </a:stretch>
        </p:blipFill>
        <p:spPr bwMode="auto">
          <a:xfrm>
            <a:off x="2661657" y="4373107"/>
            <a:ext cx="2706370" cy="17862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0" name="Rectangle 19"/>
          <p:cNvSpPr/>
          <p:nvPr/>
        </p:nvSpPr>
        <p:spPr>
          <a:xfrm>
            <a:off x="5645654" y="2095491"/>
            <a:ext cx="4572000" cy="369332"/>
          </a:xfrm>
          <a:prstGeom prst="rect">
            <a:avLst/>
          </a:prstGeom>
          <a:effectLst>
            <a:reflection blurRad="6350" stA="50000" endA="300" endPos="90000" dir="5400000" sy="-100000" algn="bl" rotWithShape="0"/>
          </a:effectLst>
        </p:spPr>
        <p:txBody>
          <a:bodyPr>
            <a:spAutoFit/>
          </a:bodyPr>
          <a:lstStyle/>
          <a:p>
            <a:pPr algn="ctr"/>
            <a:r>
              <a:rPr lang="ro-RO" b="1" dirty="0" smtClean="0">
                <a:latin typeface="Gabriola" panose="04040605051002020D02" pitchFamily="82" charset="0"/>
                <a:cs typeface="Times New Roman" panose="02020603050405020304" pitchFamily="18" charset="0"/>
              </a:rPr>
              <a:t>Cabinete medicale</a:t>
            </a:r>
            <a:endParaRPr lang="en-US" sz="1400" dirty="0"/>
          </a:p>
        </p:txBody>
      </p:sp>
      <p:pic>
        <p:nvPicPr>
          <p:cNvPr id="2" name="Picture 1"/>
          <p:cNvPicPr>
            <a:picLocks noChangeAspect="1"/>
          </p:cNvPicPr>
          <p:nvPr/>
        </p:nvPicPr>
        <p:blipFill>
          <a:blip r:embed="rId10" cstate="print">
            <a:extLst>
              <a:ext uri="{BEBA8EAE-BF5A-486C-A8C5-ECC9F3942E4B}">
                <a14:imgProps xmlns:a14="http://schemas.microsoft.com/office/drawing/2010/main">
                  <a14:imgLayer r:embed="rId11">
                    <a14:imgEffect>
                      <a14:backgroundRemoval t="2914" b="95245" l="10000" r="91692"/>
                    </a14:imgEffect>
                  </a14:imgLayer>
                </a14:imgProps>
              </a:ext>
              <a:ext uri="{28A0092B-C50C-407E-A947-70E740481C1C}">
                <a14:useLocalDpi xmlns:a14="http://schemas.microsoft.com/office/drawing/2010/main" val="0"/>
              </a:ext>
            </a:extLst>
          </a:blip>
          <a:stretch>
            <a:fillRect/>
          </a:stretch>
        </p:blipFill>
        <p:spPr>
          <a:xfrm>
            <a:off x="509450" y="4286852"/>
            <a:ext cx="2473601" cy="2481212"/>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40343616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6000">
        <p15:prstTrans prst="fallOver"/>
      </p:transition>
    </mc:Choice>
    <mc:Fallback xmlns="">
      <p:transition spd="slow" advClick="0" advTm="1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10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1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500"/>
                                        <p:tgtEl>
                                          <p:spTgt spid="20"/>
                                        </p:tgtEl>
                                      </p:cBhvr>
                                    </p:animEffect>
                                  </p:childTnLst>
                                </p:cTn>
                              </p:par>
                              <p:par>
                                <p:cTn id="17" presetID="6" presetClass="entr" presetSubtype="16"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in)">
                                      <p:cBhvr>
                                        <p:cTn id="19" dur="2000"/>
                                        <p:tgtEl>
                                          <p:spTgt spid="15"/>
                                        </p:tgtEl>
                                      </p:cBhvr>
                                    </p:animEffect>
                                  </p:childTnLst>
                                </p:cTn>
                              </p:par>
                              <p:par>
                                <p:cTn id="20" presetID="14" presetClass="entr" presetSubtype="1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2250"/>
                                        <p:tgtEl>
                                          <p:spTgt spid="17"/>
                                        </p:tgtEl>
                                      </p:cBhvr>
                                    </p:animEffect>
                                  </p:childTnLst>
                                </p:cTn>
                              </p:par>
                              <p:par>
                                <p:cTn id="23" presetID="21" presetClass="entr" presetSubtype="1"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heel(1)">
                                      <p:cBhvr>
                                        <p:cTn id="25" dur="3250"/>
                                        <p:tgtEl>
                                          <p:spTgt spid="19"/>
                                        </p:tgtEl>
                                      </p:cBhvr>
                                    </p:animEffect>
                                  </p:childTnLst>
                                </p:cTn>
                              </p:par>
                              <p:par>
                                <p:cTn id="26" presetID="53" presetClass="entr" presetSubtype="16"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2000" fill="hold"/>
                                        <p:tgtEl>
                                          <p:spTgt spid="18"/>
                                        </p:tgtEl>
                                        <p:attrNameLst>
                                          <p:attrName>ppt_w</p:attrName>
                                        </p:attrNameLst>
                                      </p:cBhvr>
                                      <p:tavLst>
                                        <p:tav tm="0">
                                          <p:val>
                                            <p:fltVal val="0"/>
                                          </p:val>
                                        </p:tav>
                                        <p:tav tm="100000">
                                          <p:val>
                                            <p:strVal val="#ppt_w"/>
                                          </p:val>
                                        </p:tav>
                                      </p:tavLst>
                                    </p:anim>
                                    <p:anim calcmode="lin" valueType="num">
                                      <p:cBhvr>
                                        <p:cTn id="29" dur="2000" fill="hold"/>
                                        <p:tgtEl>
                                          <p:spTgt spid="18"/>
                                        </p:tgtEl>
                                        <p:attrNameLst>
                                          <p:attrName>ppt_h</p:attrName>
                                        </p:attrNameLst>
                                      </p:cBhvr>
                                      <p:tavLst>
                                        <p:tav tm="0">
                                          <p:val>
                                            <p:fltVal val="0"/>
                                          </p:val>
                                        </p:tav>
                                        <p:tav tm="100000">
                                          <p:val>
                                            <p:strVal val="#ppt_h"/>
                                          </p:val>
                                        </p:tav>
                                      </p:tavLst>
                                    </p:anim>
                                    <p:animEffect transition="in" filter="fade">
                                      <p:cBhvr>
                                        <p:cTn id="30" dur="2000"/>
                                        <p:tgtEl>
                                          <p:spTgt spid="18"/>
                                        </p:tgtEl>
                                      </p:cBhvr>
                                    </p:animEffect>
                                  </p:childTnLst>
                                </p:cTn>
                              </p:par>
                              <p:par>
                                <p:cTn id="31" presetID="26"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down)">
                                      <p:cBhvr>
                                        <p:cTn id="33" dur="580">
                                          <p:stCondLst>
                                            <p:cond delay="0"/>
                                          </p:stCondLst>
                                        </p:cTn>
                                        <p:tgtEl>
                                          <p:spTgt spid="2"/>
                                        </p:tgtEl>
                                      </p:cBhvr>
                                    </p:animEffect>
                                    <p:anim calcmode="lin" valueType="num">
                                      <p:cBhvr>
                                        <p:cTn id="3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9" dur="26">
                                          <p:stCondLst>
                                            <p:cond delay="650"/>
                                          </p:stCondLst>
                                        </p:cTn>
                                        <p:tgtEl>
                                          <p:spTgt spid="2"/>
                                        </p:tgtEl>
                                      </p:cBhvr>
                                      <p:to x="100000" y="60000"/>
                                    </p:animScale>
                                    <p:animScale>
                                      <p:cBhvr>
                                        <p:cTn id="40" dur="166" decel="50000">
                                          <p:stCondLst>
                                            <p:cond delay="676"/>
                                          </p:stCondLst>
                                        </p:cTn>
                                        <p:tgtEl>
                                          <p:spTgt spid="2"/>
                                        </p:tgtEl>
                                      </p:cBhvr>
                                      <p:to x="100000" y="100000"/>
                                    </p:animScale>
                                    <p:animScale>
                                      <p:cBhvr>
                                        <p:cTn id="41" dur="26">
                                          <p:stCondLst>
                                            <p:cond delay="1312"/>
                                          </p:stCondLst>
                                        </p:cTn>
                                        <p:tgtEl>
                                          <p:spTgt spid="2"/>
                                        </p:tgtEl>
                                      </p:cBhvr>
                                      <p:to x="100000" y="80000"/>
                                    </p:animScale>
                                    <p:animScale>
                                      <p:cBhvr>
                                        <p:cTn id="42" dur="166" decel="50000">
                                          <p:stCondLst>
                                            <p:cond delay="1338"/>
                                          </p:stCondLst>
                                        </p:cTn>
                                        <p:tgtEl>
                                          <p:spTgt spid="2"/>
                                        </p:tgtEl>
                                      </p:cBhvr>
                                      <p:to x="100000" y="100000"/>
                                    </p:animScale>
                                    <p:animScale>
                                      <p:cBhvr>
                                        <p:cTn id="43" dur="26">
                                          <p:stCondLst>
                                            <p:cond delay="1642"/>
                                          </p:stCondLst>
                                        </p:cTn>
                                        <p:tgtEl>
                                          <p:spTgt spid="2"/>
                                        </p:tgtEl>
                                      </p:cBhvr>
                                      <p:to x="100000" y="90000"/>
                                    </p:animScale>
                                    <p:animScale>
                                      <p:cBhvr>
                                        <p:cTn id="44" dur="166" decel="50000">
                                          <p:stCondLst>
                                            <p:cond delay="1668"/>
                                          </p:stCondLst>
                                        </p:cTn>
                                        <p:tgtEl>
                                          <p:spTgt spid="2"/>
                                        </p:tgtEl>
                                      </p:cBhvr>
                                      <p:to x="100000" y="100000"/>
                                    </p:animScale>
                                    <p:animScale>
                                      <p:cBhvr>
                                        <p:cTn id="45" dur="26">
                                          <p:stCondLst>
                                            <p:cond delay="1808"/>
                                          </p:stCondLst>
                                        </p:cTn>
                                        <p:tgtEl>
                                          <p:spTgt spid="2"/>
                                        </p:tgtEl>
                                      </p:cBhvr>
                                      <p:to x="100000" y="95000"/>
                                    </p:animScale>
                                    <p:animScale>
                                      <p:cBhvr>
                                        <p:cTn id="46"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E:\Prezentari unitati\ARAD\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2500" y="6356350"/>
            <a:ext cx="533400" cy="36512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775" y="115888"/>
            <a:ext cx="720725" cy="98107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Rectangle 2"/>
          <p:cNvSpPr>
            <a:spLocks noChangeArrowheads="1"/>
          </p:cNvSpPr>
          <p:nvPr/>
        </p:nvSpPr>
        <p:spPr bwMode="auto">
          <a:xfrm>
            <a:off x="1691680" y="364254"/>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sp>
        <p:nvSpPr>
          <p:cNvPr id="16" name="Rectangle 15"/>
          <p:cNvSpPr/>
          <p:nvPr/>
        </p:nvSpPr>
        <p:spPr>
          <a:xfrm>
            <a:off x="-108520" y="1138051"/>
            <a:ext cx="4572000" cy="646331"/>
          </a:xfrm>
          <a:prstGeom prst="rect">
            <a:avLst/>
          </a:prstGeom>
          <a:effectLst>
            <a:reflection blurRad="6350" stA="50000" endA="300" endPos="90000" dir="5400000" sy="-100000" algn="bl" rotWithShape="0"/>
          </a:effectLst>
        </p:spPr>
        <p:txBody>
          <a:bodyPr>
            <a:spAutoFit/>
          </a:bodyPr>
          <a:lstStyle/>
          <a:p>
            <a:pPr algn="ctr"/>
            <a:r>
              <a:rPr lang="ro-RO" b="1" dirty="0" smtClean="0">
                <a:latin typeface="Gabriola" panose="04040605051002020D02" pitchFamily="82" charset="0"/>
                <a:cs typeface="Times New Roman" panose="02020603050405020304" pitchFamily="18" charset="0"/>
              </a:rPr>
              <a:t>Spații amenajate pentru desfășurarea activităților de reintegrare socială</a:t>
            </a:r>
            <a:endParaRPr lang="en-US" sz="1400" dirty="0"/>
          </a:p>
        </p:txBody>
      </p:sp>
      <p:pic>
        <p:nvPicPr>
          <p:cNvPr id="21" name="Imagine 32905" descr="J:\prezentare 2018\PREZENTARE\foto\Club detinuti, RD.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467544" y="2534935"/>
            <a:ext cx="3456384" cy="24782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2" name="Imagine 32909" descr="J:\prezentare 2018\PREZENTARE\foto\Club detinuti, 2.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4283968" y="1173100"/>
            <a:ext cx="3930615" cy="23332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Picture 22" descr="C:\Users\marius.galatianu\Desktop\prezentare 2018\DSC_9294.JPG"/>
          <p:cNvPicPr/>
          <p:nvPr/>
        </p:nvPicPr>
        <p:blipFill>
          <a:blip r:embed="rId8" cstate="email">
            <a:extLst>
              <a:ext uri="{28A0092B-C50C-407E-A947-70E740481C1C}">
                <a14:useLocalDpi xmlns:a14="http://schemas.microsoft.com/office/drawing/2010/main"/>
              </a:ext>
            </a:extLst>
          </a:blip>
          <a:srcRect/>
          <a:stretch>
            <a:fillRect/>
          </a:stretch>
        </p:blipFill>
        <p:spPr bwMode="auto">
          <a:xfrm rot="16200000">
            <a:off x="3909021" y="2939310"/>
            <a:ext cx="2356750" cy="31897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Imagine 32910" descr="J:\prezentare 2018\PREZENTARE\foto\Club detinuti, RD, 2.JPG"/>
          <p:cNvPicPr/>
          <p:nvPr/>
        </p:nvPicPr>
        <p:blipFill>
          <a:blip r:embed="rId9" cstate="email">
            <a:extLst>
              <a:ext uri="{28A0092B-C50C-407E-A947-70E740481C1C}">
                <a14:useLocalDpi xmlns:a14="http://schemas.microsoft.com/office/drawing/2010/main"/>
              </a:ext>
            </a:extLst>
          </a:blip>
          <a:srcRect/>
          <a:stretch>
            <a:fillRect/>
          </a:stretch>
        </p:blipFill>
        <p:spPr bwMode="auto">
          <a:xfrm>
            <a:off x="6109335" y="4736616"/>
            <a:ext cx="2818130" cy="1905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089190" y="5161939"/>
            <a:ext cx="1742035" cy="1559536"/>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1607654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16000">
        <p15:prstTrans prst="peelOff"/>
      </p:transition>
    </mc:Choice>
    <mc:Fallback xmlns="">
      <p:transition spd="slow" advClick="0" advTm="1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10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500"/>
                                        <p:tgtEl>
                                          <p:spTgt spid="16"/>
                                        </p:tgtEl>
                                      </p:cBhvr>
                                    </p:animEffect>
                                  </p:childTnLst>
                                </p:cTn>
                              </p:par>
                              <p:par>
                                <p:cTn id="11" presetID="45" presetClass="entr" presetSubtype="0" repeatCount="indefinite"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3500"/>
                                        <p:tgtEl>
                                          <p:spTgt spid="4"/>
                                        </p:tgtEl>
                                      </p:cBhvr>
                                    </p:animEffect>
                                    <p:anim calcmode="lin" valueType="num">
                                      <p:cBhvr>
                                        <p:cTn id="14" dur="3500" fill="hold"/>
                                        <p:tgtEl>
                                          <p:spTgt spid="4"/>
                                        </p:tgtEl>
                                        <p:attrNameLst>
                                          <p:attrName>ppt_w</p:attrName>
                                        </p:attrNameLst>
                                      </p:cBhvr>
                                      <p:tavLst>
                                        <p:tav tm="0" fmla="#ppt_w*sin(2.5*pi*$)">
                                          <p:val>
                                            <p:fltVal val="0"/>
                                          </p:val>
                                        </p:tav>
                                        <p:tav tm="100000">
                                          <p:val>
                                            <p:fltVal val="1"/>
                                          </p:val>
                                        </p:tav>
                                      </p:tavLst>
                                    </p:anim>
                                    <p:anim calcmode="lin" valueType="num">
                                      <p:cBhvr>
                                        <p:cTn id="15" dur="3500" fill="hold"/>
                                        <p:tgtEl>
                                          <p:spTgt spid="4"/>
                                        </p:tgtEl>
                                        <p:attrNameLst>
                                          <p:attrName>ppt_h</p:attrName>
                                        </p:attrNameLst>
                                      </p:cBhvr>
                                      <p:tavLst>
                                        <p:tav tm="0">
                                          <p:val>
                                            <p:strVal val="#ppt_h"/>
                                          </p:val>
                                        </p:tav>
                                        <p:tav tm="100000">
                                          <p:val>
                                            <p:strVal val="#ppt_h"/>
                                          </p:val>
                                        </p:tav>
                                      </p:tavLst>
                                    </p:anim>
                                  </p:childTnLst>
                                </p:cTn>
                              </p:par>
                              <p:par>
                                <p:cTn id="16" presetID="6" presetClass="entr" presetSubtype="16"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circle(in)">
                                      <p:cBhvr>
                                        <p:cTn id="18" dur="2000"/>
                                        <p:tgtEl>
                                          <p:spTgt spid="21"/>
                                        </p:tgtEl>
                                      </p:cBhvr>
                                    </p:animEffect>
                                  </p:childTnLst>
                                </p:cTn>
                              </p:par>
                              <p:par>
                                <p:cTn id="19" presetID="16" presetClass="entr" presetSubtype="21"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inVertical)">
                                      <p:cBhvr>
                                        <p:cTn id="21" dur="2000"/>
                                        <p:tgtEl>
                                          <p:spTgt spid="22"/>
                                        </p:tgtEl>
                                      </p:cBhvr>
                                    </p:animEffect>
                                  </p:childTnLst>
                                </p:cTn>
                              </p:par>
                              <p:par>
                                <p:cTn id="22" presetID="42"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3000"/>
                                        <p:tgtEl>
                                          <p:spTgt spid="23"/>
                                        </p:tgtEl>
                                      </p:cBhvr>
                                    </p:animEffect>
                                    <p:anim calcmode="lin" valueType="num">
                                      <p:cBhvr>
                                        <p:cTn id="25" dur="3000" fill="hold"/>
                                        <p:tgtEl>
                                          <p:spTgt spid="23"/>
                                        </p:tgtEl>
                                        <p:attrNameLst>
                                          <p:attrName>ppt_x</p:attrName>
                                        </p:attrNameLst>
                                      </p:cBhvr>
                                      <p:tavLst>
                                        <p:tav tm="0">
                                          <p:val>
                                            <p:strVal val="#ppt_x"/>
                                          </p:val>
                                        </p:tav>
                                        <p:tav tm="100000">
                                          <p:val>
                                            <p:strVal val="#ppt_x"/>
                                          </p:val>
                                        </p:tav>
                                      </p:tavLst>
                                    </p:anim>
                                    <p:anim calcmode="lin" valueType="num">
                                      <p:cBhvr>
                                        <p:cTn id="26" dur="3000" fill="hold"/>
                                        <p:tgtEl>
                                          <p:spTgt spid="23"/>
                                        </p:tgtEl>
                                        <p:attrNameLst>
                                          <p:attrName>ppt_y</p:attrName>
                                        </p:attrNameLst>
                                      </p:cBhvr>
                                      <p:tavLst>
                                        <p:tav tm="0">
                                          <p:val>
                                            <p:strVal val="#ppt_y+.1"/>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2000" fill="hold"/>
                                        <p:tgtEl>
                                          <p:spTgt spid="24"/>
                                        </p:tgtEl>
                                        <p:attrNameLst>
                                          <p:attrName>ppt_w</p:attrName>
                                        </p:attrNameLst>
                                      </p:cBhvr>
                                      <p:tavLst>
                                        <p:tav tm="0">
                                          <p:val>
                                            <p:fltVal val="0"/>
                                          </p:val>
                                        </p:tav>
                                        <p:tav tm="100000">
                                          <p:val>
                                            <p:strVal val="#ppt_w"/>
                                          </p:val>
                                        </p:tav>
                                      </p:tavLst>
                                    </p:anim>
                                    <p:anim calcmode="lin" valueType="num">
                                      <p:cBhvr>
                                        <p:cTn id="30" dur="2000" fill="hold"/>
                                        <p:tgtEl>
                                          <p:spTgt spid="24"/>
                                        </p:tgtEl>
                                        <p:attrNameLst>
                                          <p:attrName>ppt_h</p:attrName>
                                        </p:attrNameLst>
                                      </p:cBhvr>
                                      <p:tavLst>
                                        <p:tav tm="0">
                                          <p:val>
                                            <p:fltVal val="0"/>
                                          </p:val>
                                        </p:tav>
                                        <p:tav tm="100000">
                                          <p:val>
                                            <p:strVal val="#ppt_h"/>
                                          </p:val>
                                        </p:tav>
                                      </p:tavLst>
                                    </p:anim>
                                    <p:animEffect transition="in" filter="fade">
                                      <p:cBhvr>
                                        <p:cTn id="31"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E:\Prezentari unitati\ARAD\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2500" y="6356350"/>
            <a:ext cx="533400" cy="36512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775" y="115888"/>
            <a:ext cx="720725" cy="98107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Rectangle 2"/>
          <p:cNvSpPr>
            <a:spLocks noChangeArrowheads="1"/>
          </p:cNvSpPr>
          <p:nvPr/>
        </p:nvSpPr>
        <p:spPr bwMode="auto">
          <a:xfrm>
            <a:off x="1691680" y="364254"/>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sp>
        <p:nvSpPr>
          <p:cNvPr id="13" name="Rectangle 12"/>
          <p:cNvSpPr/>
          <p:nvPr/>
        </p:nvSpPr>
        <p:spPr>
          <a:xfrm>
            <a:off x="4788024" y="6167946"/>
            <a:ext cx="4572000" cy="369332"/>
          </a:xfrm>
          <a:prstGeom prst="rect">
            <a:avLst/>
          </a:prstGeom>
          <a:effectLst>
            <a:reflection blurRad="6350" stA="50000" endA="300" endPos="90000" dir="5400000" sy="-100000" algn="bl" rotWithShape="0"/>
          </a:effectLst>
        </p:spPr>
        <p:txBody>
          <a:bodyPr>
            <a:spAutoFit/>
          </a:bodyPr>
          <a:lstStyle/>
          <a:p>
            <a:pPr algn="ctr"/>
            <a:r>
              <a:rPr lang="ro-RO" b="1" dirty="0" smtClean="0">
                <a:latin typeface="Gabriola" panose="04040605051002020D02" pitchFamily="82" charset="0"/>
                <a:cs typeface="Times New Roman" panose="02020603050405020304" pitchFamily="18" charset="0"/>
              </a:rPr>
              <a:t>Descrierea extinsă a modului de organizare/amenajare</a:t>
            </a:r>
            <a:endParaRPr lang="en-US" sz="1400" dirty="0"/>
          </a:p>
        </p:txBody>
      </p:sp>
      <p:sp>
        <p:nvSpPr>
          <p:cNvPr id="15" name="Dreptunghi 6"/>
          <p:cNvSpPr/>
          <p:nvPr/>
        </p:nvSpPr>
        <p:spPr>
          <a:xfrm>
            <a:off x="251521" y="1138038"/>
            <a:ext cx="5614639" cy="1785104"/>
          </a:xfrm>
          <a:prstGeom prst="rect">
            <a:avLst/>
          </a:prstGeom>
        </p:spPr>
        <p:txBody>
          <a:bodyPr wrap="square">
            <a:spAutoFit/>
          </a:bodyPr>
          <a:lstStyle/>
          <a:p>
            <a:pPr marL="285750" indent="-285750" algn="just">
              <a:buFont typeface="Arial" pitchFamily="34" charset="0"/>
              <a:buChar char="•"/>
              <a:defRPr/>
            </a:pPr>
            <a:r>
              <a:rPr lang="ro-RO" sz="2200" b="1" u="sng" dirty="0" smtClean="0">
                <a:effectLst>
                  <a:outerShdw blurRad="38100" dist="38100" dir="2700000" algn="tl">
                    <a:srgbClr val="000000">
                      <a:alpha val="43137"/>
                    </a:srgbClr>
                  </a:outerShdw>
                </a:effectLst>
                <a:latin typeface="Gabriola" pitchFamily="82" charset="0"/>
              </a:rPr>
              <a:t>1 </a:t>
            </a:r>
            <a:r>
              <a:rPr lang="ro-RO" sz="2200" b="1" u="sng" dirty="0">
                <a:effectLst>
                  <a:outerShdw blurRad="38100" dist="38100" dir="2700000" algn="tl">
                    <a:srgbClr val="000000">
                      <a:alpha val="43137"/>
                    </a:srgbClr>
                  </a:outerShdw>
                </a:effectLst>
                <a:latin typeface="Gabriola" pitchFamily="82" charset="0"/>
              </a:rPr>
              <a:t>școală </a:t>
            </a:r>
            <a:r>
              <a:rPr lang="ro-RO" sz="2200" dirty="0">
                <a:latin typeface="Gabriola" pitchFamily="82" charset="0"/>
              </a:rPr>
              <a:t>– cuprinde 5 clase, o cancelarie și un cabinet al psihopedagogului </a:t>
            </a:r>
            <a:r>
              <a:rPr lang="ro-RO" sz="2200" dirty="0" smtClean="0">
                <a:latin typeface="Gabriola" pitchFamily="82" charset="0"/>
              </a:rPr>
              <a:t>școlar; </a:t>
            </a:r>
            <a:r>
              <a:rPr lang="ro-RO" sz="2200" dirty="0">
                <a:latin typeface="Gabriola" pitchFamily="82" charset="0"/>
              </a:rPr>
              <a:t>are în componență profesori pentru fiecare </a:t>
            </a:r>
            <a:r>
              <a:rPr lang="ro-RO" sz="2200" dirty="0" smtClean="0">
                <a:latin typeface="Gabriola" pitchFamily="82" charset="0"/>
              </a:rPr>
              <a:t>specialitate, aparținând Inspectoratului </a:t>
            </a:r>
            <a:r>
              <a:rPr lang="ro-RO" sz="2200" dirty="0">
                <a:latin typeface="Gabriola" pitchFamily="82" charset="0"/>
              </a:rPr>
              <a:t>Școlar Județean Iași. Școala Gimnazială </a:t>
            </a:r>
            <a:r>
              <a:rPr lang="ro-RO" sz="2200" dirty="0" smtClean="0">
                <a:latin typeface="Gabriola" pitchFamily="82" charset="0"/>
              </a:rPr>
              <a:t>Nr</a:t>
            </a:r>
            <a:r>
              <a:rPr lang="ro-RO" sz="2200" dirty="0">
                <a:latin typeface="Gabriola" pitchFamily="82" charset="0"/>
              </a:rPr>
              <a:t>. 41 </a:t>
            </a:r>
            <a:r>
              <a:rPr lang="ro-RO" sz="2200" dirty="0" smtClean="0">
                <a:latin typeface="Gabriola" pitchFamily="82" charset="0"/>
              </a:rPr>
              <a:t>Iași cuprinde clasele V-VIII;</a:t>
            </a:r>
          </a:p>
        </p:txBody>
      </p:sp>
      <p:pic>
        <p:nvPicPr>
          <p:cNvPr id="16" name="Imagine 32915" descr="J:\Fotografii penitenciarul IASI\scoala nr.41\DSCN7495.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6117681" y="1399548"/>
            <a:ext cx="2844800" cy="1604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Dreptunghi 6"/>
          <p:cNvSpPr/>
          <p:nvPr/>
        </p:nvSpPr>
        <p:spPr>
          <a:xfrm>
            <a:off x="3377891" y="3083973"/>
            <a:ext cx="5584590" cy="1323439"/>
          </a:xfrm>
          <a:prstGeom prst="rect">
            <a:avLst/>
          </a:prstGeom>
        </p:spPr>
        <p:txBody>
          <a:bodyPr wrap="square">
            <a:spAutoFit/>
          </a:bodyPr>
          <a:lstStyle/>
          <a:p>
            <a:pPr marL="285750" indent="-285750" algn="just" eaLnBrk="1" fontAlgn="auto" hangingPunct="1">
              <a:spcBef>
                <a:spcPts val="0"/>
              </a:spcBef>
              <a:spcAft>
                <a:spcPts val="0"/>
              </a:spcAft>
              <a:buFont typeface="Arial" pitchFamily="34" charset="0"/>
              <a:buChar char="•"/>
              <a:defRPr/>
            </a:pPr>
            <a:r>
              <a:rPr lang="ro-RO" sz="2000" b="1" u="sng" dirty="0" err="1">
                <a:effectLst>
                  <a:outerShdw blurRad="38100" dist="38100" dir="2700000" algn="tl">
                    <a:srgbClr val="000000">
                      <a:alpha val="43137"/>
                    </a:srgbClr>
                  </a:outerShdw>
                </a:effectLst>
                <a:latin typeface="Gabriola" pitchFamily="82" charset="0"/>
              </a:rPr>
              <a:t>spaţiu</a:t>
            </a:r>
            <a:r>
              <a:rPr lang="ro-RO" sz="2000" b="1" u="sng" dirty="0">
                <a:effectLst>
                  <a:outerShdw blurRad="38100" dist="38100" dir="2700000" algn="tl">
                    <a:srgbClr val="000000">
                      <a:alpha val="43137"/>
                    </a:srgbClr>
                  </a:outerShdw>
                </a:effectLst>
                <a:latin typeface="Gabriola" pitchFamily="82" charset="0"/>
              </a:rPr>
              <a:t> </a:t>
            </a:r>
            <a:r>
              <a:rPr lang="ro-RO" sz="2000" b="1" u="sng" dirty="0" smtClean="0">
                <a:effectLst>
                  <a:outerShdw blurRad="38100" dist="38100" dir="2700000" algn="tl">
                    <a:srgbClr val="000000">
                      <a:alpha val="43137"/>
                    </a:srgbClr>
                  </a:outerShdw>
                </a:effectLst>
                <a:latin typeface="Gabriola" pitchFamily="82" charset="0"/>
              </a:rPr>
              <a:t>pentru acordarea dreptului </a:t>
            </a:r>
            <a:r>
              <a:rPr lang="ro-RO" sz="2000" b="1" u="sng" dirty="0">
                <a:effectLst>
                  <a:outerShdw blurRad="38100" dist="38100" dir="2700000" algn="tl">
                    <a:srgbClr val="000000">
                      <a:alpha val="43137"/>
                    </a:srgbClr>
                  </a:outerShdw>
                </a:effectLst>
                <a:latin typeface="Gabriola" pitchFamily="82" charset="0"/>
              </a:rPr>
              <a:t>la pachet </a:t>
            </a:r>
            <a:r>
              <a:rPr lang="ro-RO" sz="2000" b="1" u="sng" dirty="0" err="1">
                <a:effectLst>
                  <a:outerShdw blurRad="38100" dist="38100" dir="2700000" algn="tl">
                    <a:srgbClr val="000000">
                      <a:alpha val="43137"/>
                    </a:srgbClr>
                  </a:outerShdw>
                </a:effectLst>
                <a:latin typeface="Gabriola" pitchFamily="82" charset="0"/>
              </a:rPr>
              <a:t>şi</a:t>
            </a:r>
            <a:r>
              <a:rPr lang="ro-RO" sz="2000" b="1" u="sng" dirty="0">
                <a:effectLst>
                  <a:outerShdw blurRad="38100" dist="38100" dir="2700000" algn="tl">
                    <a:srgbClr val="000000">
                      <a:alpha val="43137"/>
                    </a:srgbClr>
                  </a:outerShdw>
                </a:effectLst>
                <a:latin typeface="Gabriola" pitchFamily="82" charset="0"/>
              </a:rPr>
              <a:t> vizită </a:t>
            </a:r>
            <a:r>
              <a:rPr lang="ro-RO" sz="2000" dirty="0">
                <a:latin typeface="Gabriola" pitchFamily="82" charset="0"/>
              </a:rPr>
              <a:t>pentru persoanele încarcerate, cuprins din </a:t>
            </a:r>
            <a:r>
              <a:rPr lang="ro-RO" sz="2000" dirty="0" smtClean="0">
                <a:latin typeface="Gabriola" pitchFamily="82" charset="0"/>
              </a:rPr>
              <a:t>două clădiri </a:t>
            </a:r>
            <a:r>
              <a:rPr lang="ro-RO" sz="2000" dirty="0">
                <a:latin typeface="Gabriola" pitchFamily="82" charset="0"/>
              </a:rPr>
              <a:t>– primire vizitatori și vizită cu dispozitiv sau vizită fără </a:t>
            </a:r>
            <a:r>
              <a:rPr lang="ro-RO" sz="2000" dirty="0" err="1">
                <a:latin typeface="Gabriola" pitchFamily="82" charset="0"/>
              </a:rPr>
              <a:t>dispoztiv</a:t>
            </a:r>
            <a:r>
              <a:rPr lang="ro-RO" sz="2000" dirty="0">
                <a:latin typeface="Gabriola" pitchFamily="82" charset="0"/>
              </a:rPr>
              <a:t>, respectiv o cameră pentru acordare vizite intime (aprox. 7 mp</a:t>
            </a:r>
            <a:r>
              <a:rPr lang="ro-RO" sz="2000" dirty="0" smtClean="0">
                <a:latin typeface="Gabriola" pitchFamily="82" charset="0"/>
              </a:rPr>
              <a:t>);</a:t>
            </a:r>
            <a:endParaRPr lang="ro-RO" sz="2000" dirty="0">
              <a:latin typeface="Gabriola" pitchFamily="82" charset="0"/>
            </a:endParaRPr>
          </a:p>
        </p:txBody>
      </p:sp>
      <p:pic>
        <p:nvPicPr>
          <p:cNvPr id="18" name="Imagine 32899" descr="E:\DSCN7551.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429284" y="2989040"/>
            <a:ext cx="2880995" cy="1949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Imagine 32900" descr="F:\ASISTENTĂ\foto\asistenta\poze\DSC_4809.JPG"/>
          <p:cNvPicPr/>
          <p:nvPr/>
        </p:nvPicPr>
        <p:blipFill>
          <a:blip r:embed="rId8" cstate="email">
            <a:extLst>
              <a:ext uri="{28A0092B-C50C-407E-A947-70E740481C1C}">
                <a14:useLocalDpi xmlns:a14="http://schemas.microsoft.com/office/drawing/2010/main"/>
              </a:ext>
            </a:extLst>
          </a:blip>
          <a:srcRect/>
          <a:stretch>
            <a:fillRect/>
          </a:stretch>
        </p:blipFill>
        <p:spPr bwMode="auto">
          <a:xfrm>
            <a:off x="925892" y="4812187"/>
            <a:ext cx="2936240" cy="19507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Picture 2"/>
          <p:cNvPicPr>
            <a:picLocks noChangeAspect="1" noChangeArrowheads="1"/>
          </p:cNvPicPr>
          <p:nvPr/>
        </p:nvPicPr>
        <p:blipFill>
          <a:blip r:embed="rId9" cstate="email">
            <a:extLst>
              <a:ext uri="{28A0092B-C50C-407E-A947-70E740481C1C}">
                <a14:useLocalDpi xmlns:a14="http://schemas.microsoft.com/office/drawing/2010/main"/>
              </a:ext>
            </a:extLst>
          </a:blip>
          <a:stretch>
            <a:fillRect/>
          </a:stretch>
        </p:blipFill>
        <p:spPr bwMode="auto">
          <a:xfrm>
            <a:off x="5578127" y="4453667"/>
            <a:ext cx="2991794" cy="17451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2" name="Picture 21" descr="\\38hp.anp.ro\Asistenta\FOTOGRAFII\poze amenajare spatiu de vizita\poze\DSC_4805.JPG"/>
          <p:cNvPicPr/>
          <p:nvPr/>
        </p:nvPicPr>
        <p:blipFill>
          <a:blip r:embed="rId10" cstate="email">
            <a:extLst>
              <a:ext uri="{28A0092B-C50C-407E-A947-70E740481C1C}">
                <a14:useLocalDpi xmlns:a14="http://schemas.microsoft.com/office/drawing/2010/main"/>
              </a:ext>
            </a:extLst>
          </a:blip>
          <a:srcRect/>
          <a:stretch>
            <a:fillRect/>
          </a:stretch>
        </p:blipFill>
        <p:spPr bwMode="auto">
          <a:xfrm>
            <a:off x="3209586" y="4620910"/>
            <a:ext cx="2535807" cy="14105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987170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6000">
        <p15:prstTrans prst="wind"/>
      </p:transition>
    </mc:Choice>
    <mc:Fallback xmlns="">
      <p:transition spd="slow" advClick="0" advTm="1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1000"/>
                                        <p:tgtEl>
                                          <p:spTgt spid="12"/>
                                        </p:tgtEl>
                                      </p:cBhvr>
                                    </p:animEffect>
                                  </p:childTnLst>
                                </p:cTn>
                              </p:par>
                            </p:childTnLst>
                          </p:cTn>
                        </p:par>
                        <p:par>
                          <p:cTn id="8" fill="hold">
                            <p:stCondLst>
                              <p:cond delay="1000"/>
                            </p:stCondLst>
                            <p:childTnLst>
                              <p:par>
                                <p:cTn id="9" presetID="6"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ircle(in)">
                                      <p:cBhvr>
                                        <p:cTn id="11" dur="2000"/>
                                        <p:tgtEl>
                                          <p:spTgt spid="15"/>
                                        </p:tgtEl>
                                      </p:cBhvr>
                                    </p:animEffect>
                                  </p:childTnLst>
                                </p:cTn>
                              </p:par>
                            </p:childTnLst>
                          </p:cTn>
                        </p:par>
                        <p:par>
                          <p:cTn id="12" fill="hold">
                            <p:stCondLst>
                              <p:cond delay="3000"/>
                            </p:stCondLst>
                            <p:childTnLst>
                              <p:par>
                                <p:cTn id="13" presetID="31"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500"/>
                                        <p:tgtEl>
                                          <p:spTgt spid="13"/>
                                        </p:tgtEl>
                                      </p:cBhvr>
                                    </p:animEffect>
                                  </p:childTnLst>
                                </p:cTn>
                              </p:par>
                            </p:childTnLst>
                          </p:cTn>
                        </p:par>
                        <p:par>
                          <p:cTn id="22" fill="hold">
                            <p:stCondLst>
                              <p:cond delay="4500"/>
                            </p:stCondLst>
                            <p:childTnLst>
                              <p:par>
                                <p:cTn id="23" presetID="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2250" fill="hold"/>
                                        <p:tgtEl>
                                          <p:spTgt spid="17"/>
                                        </p:tgtEl>
                                        <p:attrNameLst>
                                          <p:attrName>ppt_x</p:attrName>
                                        </p:attrNameLst>
                                      </p:cBhvr>
                                      <p:tavLst>
                                        <p:tav tm="0">
                                          <p:val>
                                            <p:strVal val="#ppt_x"/>
                                          </p:val>
                                        </p:tav>
                                        <p:tav tm="100000">
                                          <p:val>
                                            <p:strVal val="#ppt_x"/>
                                          </p:val>
                                        </p:tav>
                                      </p:tavLst>
                                    </p:anim>
                                    <p:anim calcmode="lin" valueType="num">
                                      <p:cBhvr additive="base">
                                        <p:cTn id="26" dur="22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6750"/>
                            </p:stCondLst>
                            <p:childTnLst>
                              <p:par>
                                <p:cTn id="28" presetID="21" presetClass="entr" presetSubtype="1"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heel(1)">
                                      <p:cBhvr>
                                        <p:cTn id="30" dur="2000"/>
                                        <p:tgtEl>
                                          <p:spTgt spid="18"/>
                                        </p:tgtEl>
                                      </p:cBhvr>
                                    </p:animEffect>
                                  </p:childTnLst>
                                </p:cTn>
                              </p:par>
                            </p:childTnLst>
                          </p:cTn>
                        </p:par>
                        <p:par>
                          <p:cTn id="31" fill="hold">
                            <p:stCondLst>
                              <p:cond delay="8750"/>
                            </p:stCondLst>
                            <p:childTnLst>
                              <p:par>
                                <p:cTn id="32" presetID="14" presetClass="entr" presetSubtype="1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randombar(horizontal)">
                                      <p:cBhvr>
                                        <p:cTn id="34" dur="2000"/>
                                        <p:tgtEl>
                                          <p:spTgt spid="19"/>
                                        </p:tgtEl>
                                      </p:cBhvr>
                                    </p:animEffect>
                                  </p:childTnLst>
                                </p:cTn>
                              </p:par>
                            </p:childTnLst>
                          </p:cTn>
                        </p:par>
                        <p:par>
                          <p:cTn id="35" fill="hold">
                            <p:stCondLst>
                              <p:cond delay="10750"/>
                            </p:stCondLst>
                            <p:childTnLst>
                              <p:par>
                                <p:cTn id="36" presetID="53" presetClass="entr" presetSubtype="16"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1750" fill="hold"/>
                                        <p:tgtEl>
                                          <p:spTgt spid="22"/>
                                        </p:tgtEl>
                                        <p:attrNameLst>
                                          <p:attrName>ppt_w</p:attrName>
                                        </p:attrNameLst>
                                      </p:cBhvr>
                                      <p:tavLst>
                                        <p:tav tm="0">
                                          <p:val>
                                            <p:fltVal val="0"/>
                                          </p:val>
                                        </p:tav>
                                        <p:tav tm="100000">
                                          <p:val>
                                            <p:strVal val="#ppt_w"/>
                                          </p:val>
                                        </p:tav>
                                      </p:tavLst>
                                    </p:anim>
                                    <p:anim calcmode="lin" valueType="num">
                                      <p:cBhvr>
                                        <p:cTn id="39" dur="1750" fill="hold"/>
                                        <p:tgtEl>
                                          <p:spTgt spid="22"/>
                                        </p:tgtEl>
                                        <p:attrNameLst>
                                          <p:attrName>ppt_h</p:attrName>
                                        </p:attrNameLst>
                                      </p:cBhvr>
                                      <p:tavLst>
                                        <p:tav tm="0">
                                          <p:val>
                                            <p:fltVal val="0"/>
                                          </p:val>
                                        </p:tav>
                                        <p:tav tm="100000">
                                          <p:val>
                                            <p:strVal val="#ppt_h"/>
                                          </p:val>
                                        </p:tav>
                                      </p:tavLst>
                                    </p:anim>
                                    <p:animEffect transition="in" filter="fade">
                                      <p:cBhvr>
                                        <p:cTn id="40" dur="1750"/>
                                        <p:tgtEl>
                                          <p:spTgt spid="22"/>
                                        </p:tgtEl>
                                      </p:cBhvr>
                                    </p:animEffect>
                                  </p:childTnLst>
                                </p:cTn>
                              </p:par>
                            </p:childTnLst>
                          </p:cTn>
                        </p:par>
                        <p:par>
                          <p:cTn id="41" fill="hold">
                            <p:stCondLst>
                              <p:cond delay="12500"/>
                            </p:stCondLst>
                            <p:childTnLst>
                              <p:par>
                                <p:cTn id="42" presetID="14" presetClass="entr" presetSubtype="1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randombar(horizontal)">
                                      <p:cBhvr>
                                        <p:cTn id="44" dur="2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E:\Prezentari unitati\ARAD\Picture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2500" y="6356350"/>
            <a:ext cx="533400" cy="36512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775" y="115888"/>
            <a:ext cx="720725" cy="981075"/>
          </a:xfrm>
          <a:prstGeom prst="upArrow">
            <a:avLst/>
          </a:prstGeom>
        </p:spPr>
        <p:txBody>
          <a:bodyPr anchor="ctr">
            <a:spAutoFit/>
          </a:bodyPr>
          <a:lstStyle/>
          <a:p>
            <a:pPr algn="just" eaLnBrk="1" fontAlgn="auto" hangingPunct="1">
              <a:spcBef>
                <a:spcPts val="0"/>
              </a:spcBef>
              <a:spcAft>
                <a:spcPts val="0"/>
              </a:spcAft>
              <a:defRPr/>
            </a:pPr>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2" name="Rectangle 2"/>
          <p:cNvSpPr>
            <a:spLocks noChangeArrowheads="1"/>
          </p:cNvSpPr>
          <p:nvPr/>
        </p:nvSpPr>
        <p:spPr bwMode="auto">
          <a:xfrm>
            <a:off x="1691680" y="364254"/>
            <a:ext cx="6705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Amenajare spații interioare și exterioare</a:t>
            </a:r>
          </a:p>
          <a:p>
            <a:pPr algn="ctr" fontAlgn="base">
              <a:spcBef>
                <a:spcPct val="0"/>
              </a:spcBef>
              <a:spcAft>
                <a:spcPct val="0"/>
              </a:spcAft>
            </a:pPr>
            <a:r>
              <a:rPr lang="ro-RO" altLang="en-US" sz="2000" b="1" dirty="0" smtClean="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rPr>
              <a:t>Populație carcerală, siguranță, profil</a:t>
            </a:r>
            <a:endParaRPr lang="en-US" altLang="en-US" sz="2000" b="1" dirty="0">
              <a:solidFill>
                <a:prstClr val="black"/>
              </a:solidFill>
              <a:effectLst>
                <a:outerShdw blurRad="38100" dist="38100" dir="2700000" algn="tl">
                  <a:srgbClr val="000000">
                    <a:alpha val="43137"/>
                  </a:srgbClr>
                </a:outerShdw>
              </a:effectLst>
              <a:latin typeface="Lucida Handwriting" panose="03010101010101010101" pitchFamily="66" charset="0"/>
              <a:cs typeface="Arial" charset="0"/>
            </a:endParaRPr>
          </a:p>
        </p:txBody>
      </p:sp>
      <p:sp>
        <p:nvSpPr>
          <p:cNvPr id="13" name="Rectangle 12"/>
          <p:cNvSpPr/>
          <p:nvPr/>
        </p:nvSpPr>
        <p:spPr>
          <a:xfrm>
            <a:off x="4788024" y="6167946"/>
            <a:ext cx="4572000" cy="369332"/>
          </a:xfrm>
          <a:prstGeom prst="rect">
            <a:avLst/>
          </a:prstGeom>
          <a:effectLst>
            <a:reflection blurRad="6350" stA="50000" endA="300" endPos="90000" dir="5400000" sy="-100000" algn="bl" rotWithShape="0"/>
          </a:effectLst>
        </p:spPr>
        <p:txBody>
          <a:bodyPr>
            <a:spAutoFit/>
          </a:bodyPr>
          <a:lstStyle/>
          <a:p>
            <a:pPr algn="ctr"/>
            <a:r>
              <a:rPr lang="ro-RO" b="1" dirty="0" smtClean="0">
                <a:latin typeface="Gabriola" panose="04040605051002020D02" pitchFamily="82" charset="0"/>
                <a:cs typeface="Times New Roman" panose="02020603050405020304" pitchFamily="18" charset="0"/>
              </a:rPr>
              <a:t>Descrierea extinsă a modului de organizare/amenajare</a:t>
            </a:r>
            <a:endParaRPr lang="en-US" sz="1400" dirty="0"/>
          </a:p>
        </p:txBody>
      </p:sp>
      <p:sp>
        <p:nvSpPr>
          <p:cNvPr id="15" name="Dreptunghi 6"/>
          <p:cNvSpPr/>
          <p:nvPr/>
        </p:nvSpPr>
        <p:spPr>
          <a:xfrm>
            <a:off x="251521" y="1138038"/>
            <a:ext cx="4176463" cy="2462213"/>
          </a:xfrm>
          <a:prstGeom prst="rect">
            <a:avLst/>
          </a:prstGeom>
        </p:spPr>
        <p:txBody>
          <a:bodyPr wrap="square">
            <a:spAutoFit/>
          </a:bodyPr>
          <a:lstStyle/>
          <a:p>
            <a:pPr marL="285750" indent="-285750" algn="just">
              <a:buFont typeface="Arial" pitchFamily="34" charset="0"/>
              <a:buChar char="•"/>
              <a:defRPr/>
            </a:pPr>
            <a:r>
              <a:rPr lang="ro-RO" sz="2200" b="1" u="sng" dirty="0">
                <a:effectLst>
                  <a:outerShdw blurRad="38100" dist="38100" dir="2700000" algn="tl">
                    <a:srgbClr val="000000">
                      <a:alpha val="43137"/>
                    </a:srgbClr>
                  </a:outerShdw>
                </a:effectLst>
                <a:latin typeface="Gabriola" pitchFamily="82" charset="0"/>
              </a:rPr>
              <a:t>1 spălătorie </a:t>
            </a:r>
            <a:r>
              <a:rPr lang="ro-RO" sz="2200" dirty="0">
                <a:effectLst>
                  <a:outerShdw blurRad="38100" dist="38100" dir="2700000" algn="tl">
                    <a:srgbClr val="000000">
                      <a:alpha val="43137"/>
                    </a:srgbClr>
                  </a:outerShdw>
                </a:effectLst>
                <a:latin typeface="Gabriola" pitchFamily="82" charset="0"/>
              </a:rPr>
              <a:t>de haine pentru persoanele încarcerate, dată în folosință în anul 2011. Aici lucrează 8 persoane aflate în regim închis. Spălătoria are în folosință 7 mașini de spălat, 3 uscătoare și 3 calandre de călcat. Zilnic sunt spălate aprox. 350-500 kg haine și sunt folosite 10 kg detergent.</a:t>
            </a:r>
          </a:p>
        </p:txBody>
      </p:sp>
      <p:pic>
        <p:nvPicPr>
          <p:cNvPr id="11" name="Picture 3"/>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612677" y="4855799"/>
            <a:ext cx="3557362" cy="18656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 name="Imagine 32922" descr="J:\prezentare 2018\PREZENTARE\foto\DSC_9238.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1264098" y="3616935"/>
            <a:ext cx="2762957" cy="15497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6625" name="Imagine 32884" descr="DSC_9176"/>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141401" y="2723806"/>
            <a:ext cx="2369187" cy="15039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3" name="Rectangle 3"/>
          <p:cNvSpPr>
            <a:spLocks noChangeArrowheads="1"/>
          </p:cNvSpPr>
          <p:nvPr/>
        </p:nvSpPr>
        <p:spPr bwMode="auto">
          <a:xfrm>
            <a:off x="4427984" y="867038"/>
            <a:ext cx="4570288"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ro-RO" altLang="en-US"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Drepturile persoanelor private de libertate la cumpărături se asigură prin intermediul a </a:t>
            </a:r>
            <a:r>
              <a:rPr kumimoji="0" lang="ro-RO" altLang="en-US" sz="2400" b="1" i="0" u="sng"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 puncte comerciale</a:t>
            </a:r>
            <a:r>
              <a:rPr kumimoji="0" lang="ro-RO" altLang="en-US"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amenajate în interiorul locului de deţinere, de unde acestea pot achiziționa,</a:t>
            </a:r>
            <a:r>
              <a:rPr kumimoji="0" lang="ro-RO" altLang="en-US" b="0" i="0" u="none" strike="noStrike" cap="none" normalizeH="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din fonduri propii, o diversitate mare de produse.</a:t>
            </a:r>
            <a:endParaRPr kumimoji="0" lang="en-US" altLang="en-US"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lang="en-US" altLang="en-US" dirty="0" err="1"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Începând</a:t>
            </a:r>
            <a:r>
              <a:rPr lang="en-US" altLang="en-US"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cu </a:t>
            </a:r>
            <a:r>
              <a:rPr lang="en-US" altLang="en-US" dirty="0" err="1"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anul</a:t>
            </a:r>
            <a:r>
              <a:rPr lang="en-US" altLang="en-US"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2022 </a:t>
            </a:r>
            <a:r>
              <a:rPr lang="en-US" altLang="en-US" dirty="0" err="1"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deținuții</a:t>
            </a:r>
            <a:r>
              <a:rPr lang="en-US" altLang="en-US"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pot </a:t>
            </a:r>
            <a:r>
              <a:rPr lang="en-US" altLang="en-US" dirty="0" err="1"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cumpăra</a:t>
            </a:r>
            <a:r>
              <a:rPr lang="en-US" altLang="en-US"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a:t>
            </a:r>
            <a:r>
              <a:rPr lang="en-US" altLang="en-US" dirty="0" err="1"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și</a:t>
            </a:r>
            <a:r>
              <a:rPr lang="en-US" altLang="en-US"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a:t>
            </a:r>
            <a:r>
              <a:rPr lang="en-US" altLang="en-US" dirty="0" err="1"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prin</a:t>
            </a:r>
            <a:r>
              <a:rPr lang="en-US" altLang="en-US"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a:t>
            </a:r>
            <a:r>
              <a:rPr lang="en-US" altLang="en-US" dirty="0" err="1"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comenzi</a:t>
            </a:r>
            <a:r>
              <a:rPr lang="en-US" altLang="en-US" dirty="0" smtClean="0">
                <a:effectLst>
                  <a:outerShdw blurRad="38100" dist="38100" dir="2700000" algn="tl">
                    <a:srgbClr val="000000">
                      <a:alpha val="43137"/>
                    </a:srgbClr>
                  </a:outerShdw>
                </a:effectLst>
                <a:latin typeface="Gabriola" panose="04040605051002020D02" pitchFamily="82" charset="0"/>
                <a:cs typeface="Arial" panose="020B0604020202020204" pitchFamily="34" charset="0"/>
              </a:rPr>
              <a:t> on-line. </a:t>
            </a:r>
            <a:endParaRPr kumimoji="0" lang="ro-RO" altLang="en-US"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sp>
        <p:nvSpPr>
          <p:cNvPr id="4" name="Rectangle 3"/>
          <p:cNvSpPr/>
          <p:nvPr/>
        </p:nvSpPr>
        <p:spPr>
          <a:xfrm>
            <a:off x="4519613" y="4167848"/>
            <a:ext cx="4572000" cy="646331"/>
          </a:xfrm>
          <a:prstGeom prst="rect">
            <a:avLst/>
          </a:prstGeom>
        </p:spPr>
        <p:txBody>
          <a:bodyPr>
            <a:spAutoFit/>
          </a:bodyPr>
          <a:lstStyle/>
          <a:p>
            <a:pPr marL="285750" indent="-285750" algn="just">
              <a:buFont typeface="Arial" panose="020B0604020202020204" pitchFamily="34" charset="0"/>
              <a:buChar char="•"/>
            </a:pP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clădire în care se desfășoară</a:t>
            </a:r>
            <a:r>
              <a:rPr lang="ro-RO" b="1" dirty="0">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smtClean="0">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audierile prin videoconferință.</a:t>
            </a:r>
            <a:endParaRPr lang="en-US" dirty="0">
              <a:latin typeface="Gabriola" panose="04040605051002020D02" pitchFamily="82" charset="0"/>
            </a:endParaRPr>
          </a:p>
        </p:txBody>
      </p:sp>
      <p:pic>
        <p:nvPicPr>
          <p:cNvPr id="16" name="Imagine 32903" descr="J:\prezentare 2018\PREZENTARE\foto\DSC_91781 .jpg"/>
          <p:cNvPicPr/>
          <p:nvPr/>
        </p:nvPicPr>
        <p:blipFill>
          <a:blip r:embed="rId9" cstate="email">
            <a:extLst>
              <a:ext uri="{28A0092B-C50C-407E-A947-70E740481C1C}">
                <a14:useLocalDpi xmlns:a14="http://schemas.microsoft.com/office/drawing/2010/main"/>
              </a:ext>
            </a:extLst>
          </a:blip>
          <a:srcRect/>
          <a:stretch>
            <a:fillRect/>
          </a:stretch>
        </p:blipFill>
        <p:spPr bwMode="auto">
          <a:xfrm>
            <a:off x="5916092" y="4855799"/>
            <a:ext cx="2481188" cy="13121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93918269"/>
      </p:ext>
    </p:extLst>
  </p:cSld>
  <p:clrMapOvr>
    <a:masterClrMapping/>
  </p:clrMapOvr>
  <p:transition spd="slow" advClick="0" advTm="16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13"/>
                                        </p:tgtEl>
                                        <p:attrNameLst>
                                          <p:attrName>style.visibility</p:attrName>
                                        </p:attrNameLst>
                                      </p:cBhvr>
                                      <p:to>
                                        <p:strVal val="visible"/>
                                      </p:to>
                                    </p:set>
                                  </p:childTnLst>
                                </p:cTn>
                              </p:par>
                            </p:childTnLst>
                          </p:cTn>
                        </p:par>
                        <p:par>
                          <p:cTn id="11" fill="hold">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circle(in)">
                                      <p:cBhvr>
                                        <p:cTn id="14" dur="3250"/>
                                        <p:tgtEl>
                                          <p:spTgt spid="15"/>
                                        </p:tgtEl>
                                      </p:cBhvr>
                                    </p:animEffect>
                                  </p:childTnLst>
                                </p:cTn>
                              </p:par>
                            </p:childTnLst>
                          </p:cTn>
                        </p:par>
                        <p:par>
                          <p:cTn id="15" fill="hold">
                            <p:stCondLst>
                              <p:cond delay="425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250"/>
                                        <p:tgtEl>
                                          <p:spTgt spid="10"/>
                                        </p:tgtEl>
                                      </p:cBhvr>
                                    </p:animEffect>
                                    <p:anim calcmode="lin" valueType="num">
                                      <p:cBhvr>
                                        <p:cTn id="19" dur="2250" fill="hold"/>
                                        <p:tgtEl>
                                          <p:spTgt spid="10"/>
                                        </p:tgtEl>
                                        <p:attrNameLst>
                                          <p:attrName>ppt_x</p:attrName>
                                        </p:attrNameLst>
                                      </p:cBhvr>
                                      <p:tavLst>
                                        <p:tav tm="0">
                                          <p:val>
                                            <p:strVal val="#ppt_x"/>
                                          </p:val>
                                        </p:tav>
                                        <p:tav tm="100000">
                                          <p:val>
                                            <p:strVal val="#ppt_x"/>
                                          </p:val>
                                        </p:tav>
                                      </p:tavLst>
                                    </p:anim>
                                    <p:anim calcmode="lin" valueType="num">
                                      <p:cBhvr>
                                        <p:cTn id="20" dur="225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6500"/>
                            </p:stCondLst>
                            <p:childTnLst>
                              <p:par>
                                <p:cTn id="22" presetID="42"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2250"/>
                                        <p:tgtEl>
                                          <p:spTgt spid="11"/>
                                        </p:tgtEl>
                                      </p:cBhvr>
                                    </p:animEffect>
                                    <p:anim calcmode="lin" valueType="num">
                                      <p:cBhvr>
                                        <p:cTn id="25" dur="2250" fill="hold"/>
                                        <p:tgtEl>
                                          <p:spTgt spid="11"/>
                                        </p:tgtEl>
                                        <p:attrNameLst>
                                          <p:attrName>ppt_x</p:attrName>
                                        </p:attrNameLst>
                                      </p:cBhvr>
                                      <p:tavLst>
                                        <p:tav tm="0">
                                          <p:val>
                                            <p:strVal val="#ppt_x"/>
                                          </p:val>
                                        </p:tav>
                                        <p:tav tm="100000">
                                          <p:val>
                                            <p:strVal val="#ppt_x"/>
                                          </p:val>
                                        </p:tav>
                                      </p:tavLst>
                                    </p:anim>
                                    <p:anim calcmode="lin" valueType="num">
                                      <p:cBhvr>
                                        <p:cTn id="26" dur="225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8750"/>
                            </p:stCondLst>
                            <p:childTnLst>
                              <p:par>
                                <p:cTn id="28" presetID="14" presetClass="entr" presetSubtype="1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2250"/>
                                        <p:tgtEl>
                                          <p:spTgt spid="3"/>
                                        </p:tgtEl>
                                      </p:cBhvr>
                                    </p:animEffect>
                                  </p:childTnLst>
                                </p:cTn>
                              </p:par>
                              <p:par>
                                <p:cTn id="31" presetID="53" presetClass="entr" presetSubtype="16" fill="hold" nodeType="withEffect">
                                  <p:stCondLst>
                                    <p:cond delay="0"/>
                                  </p:stCondLst>
                                  <p:childTnLst>
                                    <p:set>
                                      <p:cBhvr>
                                        <p:cTn id="32" dur="1" fill="hold">
                                          <p:stCondLst>
                                            <p:cond delay="0"/>
                                          </p:stCondLst>
                                        </p:cTn>
                                        <p:tgtEl>
                                          <p:spTgt spid="26625"/>
                                        </p:tgtEl>
                                        <p:attrNameLst>
                                          <p:attrName>style.visibility</p:attrName>
                                        </p:attrNameLst>
                                      </p:cBhvr>
                                      <p:to>
                                        <p:strVal val="visible"/>
                                      </p:to>
                                    </p:set>
                                    <p:anim calcmode="lin" valueType="num">
                                      <p:cBhvr>
                                        <p:cTn id="33" dur="2250" fill="hold"/>
                                        <p:tgtEl>
                                          <p:spTgt spid="26625"/>
                                        </p:tgtEl>
                                        <p:attrNameLst>
                                          <p:attrName>ppt_w</p:attrName>
                                        </p:attrNameLst>
                                      </p:cBhvr>
                                      <p:tavLst>
                                        <p:tav tm="0">
                                          <p:val>
                                            <p:fltVal val="0"/>
                                          </p:val>
                                        </p:tav>
                                        <p:tav tm="100000">
                                          <p:val>
                                            <p:strVal val="#ppt_w"/>
                                          </p:val>
                                        </p:tav>
                                      </p:tavLst>
                                    </p:anim>
                                    <p:anim calcmode="lin" valueType="num">
                                      <p:cBhvr>
                                        <p:cTn id="34" dur="2250" fill="hold"/>
                                        <p:tgtEl>
                                          <p:spTgt spid="26625"/>
                                        </p:tgtEl>
                                        <p:attrNameLst>
                                          <p:attrName>ppt_h</p:attrName>
                                        </p:attrNameLst>
                                      </p:cBhvr>
                                      <p:tavLst>
                                        <p:tav tm="0">
                                          <p:val>
                                            <p:fltVal val="0"/>
                                          </p:val>
                                        </p:tav>
                                        <p:tav tm="100000">
                                          <p:val>
                                            <p:strVal val="#ppt_h"/>
                                          </p:val>
                                        </p:tav>
                                      </p:tavLst>
                                    </p:anim>
                                    <p:animEffect transition="in" filter="fade">
                                      <p:cBhvr>
                                        <p:cTn id="35" dur="2250"/>
                                        <p:tgtEl>
                                          <p:spTgt spid="26625"/>
                                        </p:tgtEl>
                                      </p:cBhvr>
                                    </p:animEffect>
                                  </p:childTnLst>
                                </p:cTn>
                              </p:par>
                            </p:childTnLst>
                          </p:cTn>
                        </p:par>
                        <p:par>
                          <p:cTn id="36" fill="hold">
                            <p:stCondLst>
                              <p:cond delay="11000"/>
                            </p:stCondLst>
                            <p:childTnLst>
                              <p:par>
                                <p:cTn id="37" presetID="2" presetClass="entr" presetSubtype="4"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2250" fill="hold"/>
                                        <p:tgtEl>
                                          <p:spTgt spid="4"/>
                                        </p:tgtEl>
                                        <p:attrNameLst>
                                          <p:attrName>ppt_x</p:attrName>
                                        </p:attrNameLst>
                                      </p:cBhvr>
                                      <p:tavLst>
                                        <p:tav tm="0">
                                          <p:val>
                                            <p:strVal val="#ppt_x"/>
                                          </p:val>
                                        </p:tav>
                                        <p:tav tm="100000">
                                          <p:val>
                                            <p:strVal val="#ppt_x"/>
                                          </p:val>
                                        </p:tav>
                                      </p:tavLst>
                                    </p:anim>
                                    <p:anim calcmode="lin" valueType="num">
                                      <p:cBhvr additive="base">
                                        <p:cTn id="40" dur="2250" fill="hold"/>
                                        <p:tgtEl>
                                          <p:spTgt spid="4"/>
                                        </p:tgtEl>
                                        <p:attrNameLst>
                                          <p:attrName>ppt_y</p:attrName>
                                        </p:attrNameLst>
                                      </p:cBhvr>
                                      <p:tavLst>
                                        <p:tav tm="0">
                                          <p:val>
                                            <p:strVal val="1+#ppt_h/2"/>
                                          </p:val>
                                        </p:tav>
                                        <p:tav tm="100000">
                                          <p:val>
                                            <p:strVal val="#ppt_y"/>
                                          </p:val>
                                        </p:tav>
                                      </p:tavLst>
                                    </p:anim>
                                  </p:childTnLst>
                                </p:cTn>
                              </p:par>
                              <p:par>
                                <p:cTn id="41" presetID="53" presetClass="entr" presetSubtype="16"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500" fill="hold"/>
                                        <p:tgtEl>
                                          <p:spTgt spid="16"/>
                                        </p:tgtEl>
                                        <p:attrNameLst>
                                          <p:attrName>ppt_w</p:attrName>
                                        </p:attrNameLst>
                                      </p:cBhvr>
                                      <p:tavLst>
                                        <p:tav tm="0">
                                          <p:val>
                                            <p:fltVal val="0"/>
                                          </p:val>
                                        </p:tav>
                                        <p:tav tm="100000">
                                          <p:val>
                                            <p:strVal val="#ppt_w"/>
                                          </p:val>
                                        </p:tav>
                                      </p:tavLst>
                                    </p:anim>
                                    <p:anim calcmode="lin" valueType="num">
                                      <p:cBhvr>
                                        <p:cTn id="44" dur="1500" fill="hold"/>
                                        <p:tgtEl>
                                          <p:spTgt spid="16"/>
                                        </p:tgtEl>
                                        <p:attrNameLst>
                                          <p:attrName>ppt_h</p:attrName>
                                        </p:attrNameLst>
                                      </p:cBhvr>
                                      <p:tavLst>
                                        <p:tav tm="0">
                                          <p:val>
                                            <p:fltVal val="0"/>
                                          </p:val>
                                        </p:tav>
                                        <p:tav tm="100000">
                                          <p:val>
                                            <p:strVal val="#ppt_h"/>
                                          </p:val>
                                        </p:tav>
                                      </p:tavLst>
                                    </p:anim>
                                    <p:animEffect transition="in" filter="fade">
                                      <p:cBhvr>
                                        <p:cTn id="45"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P spid="15" grpId="0"/>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557" y="861889"/>
            <a:ext cx="4039979" cy="26877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2"/>
          <p:cNvSpPr>
            <a:spLocks noChangeArrowheads="1"/>
          </p:cNvSpPr>
          <p:nvPr/>
        </p:nvSpPr>
        <p:spPr bwMode="auto">
          <a:xfrm>
            <a:off x="-1152255" y="6243091"/>
            <a:ext cx="6705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Dotări intervenții specifice</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lowchart: Off-page Connector 7"/>
          <p:cNvSpPr/>
          <p:nvPr/>
        </p:nvSpPr>
        <p:spPr>
          <a:xfrm>
            <a:off x="5489458" y="54199"/>
            <a:ext cx="2592288" cy="807690"/>
          </a:xfrm>
          <a:prstGeom prst="flowChartOffpageConnector">
            <a:avLst/>
          </a:prstGeom>
          <a:solidFill>
            <a:schemeClr val="accent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US" sz="1400" b="1" dirty="0" err="1" smtClean="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Structur</a:t>
            </a:r>
            <a:r>
              <a:rPr lang="ro-RO" sz="1400" b="1" dirty="0" smtClean="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a</a:t>
            </a:r>
            <a:r>
              <a:rPr lang="en-US" sz="1400" b="1" dirty="0" smtClean="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 </a:t>
            </a:r>
            <a:r>
              <a:rPr lang="en-US" sz="1400" b="1" dirty="0" err="1" smtClean="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Asociat</a:t>
            </a:r>
            <a:r>
              <a:rPr lang="ro-RO" sz="1400" b="1" dirty="0" smtClean="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ă</a:t>
            </a:r>
            <a:r>
              <a:rPr lang="en-US" sz="1400" b="1" dirty="0" smtClean="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 </a:t>
            </a:r>
            <a:r>
              <a:rPr lang="en-US" sz="1400" b="1" dirty="0" err="1">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pentru</a:t>
            </a:r>
            <a:r>
              <a:rPr lang="en-US" sz="1400" b="1" dirty="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 </a:t>
            </a:r>
            <a:r>
              <a:rPr lang="en-US" sz="1400" b="1" dirty="0" err="1">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Măsuri</a:t>
            </a:r>
            <a:r>
              <a:rPr lang="en-US" sz="1400" b="1" dirty="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 de Securitate </a:t>
            </a:r>
            <a:r>
              <a:rPr lang="en-US" sz="1400" b="1" dirty="0" err="1">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Specială</a:t>
            </a:r>
            <a:r>
              <a:rPr lang="en-US" sz="1400" b="1" dirty="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 </a:t>
            </a:r>
            <a:r>
              <a:rPr lang="en-US" sz="1400" b="1" dirty="0" err="1">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Constrângere</a:t>
            </a:r>
            <a:r>
              <a:rPr lang="en-US" sz="1400" b="1" dirty="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 </a:t>
            </a:r>
            <a:r>
              <a:rPr lang="en-US" sz="1400" b="1" dirty="0" err="1">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și</a:t>
            </a:r>
            <a:r>
              <a:rPr lang="en-US" sz="1400" b="1" dirty="0">
                <a:solidFill>
                  <a:srgbClr val="FFFFFF"/>
                </a:solidFill>
                <a:effectLst/>
                <a:latin typeface="Harrington" panose="04040505050A02020702" pitchFamily="82" charset="0"/>
                <a:ea typeface="Calibri" panose="020F0502020204030204" pitchFamily="34" charset="0"/>
                <a:cs typeface="Times New Roman" panose="02020603050405020304" pitchFamily="18" charset="0"/>
              </a:rPr>
              <a:t> Control </a:t>
            </a:r>
            <a:endParaRPr lang="en-US" sz="900" dirty="0">
              <a:effectLst/>
              <a:latin typeface="Harrington" panose="04040505050A02020702" pitchFamily="82" charset="0"/>
              <a:ea typeface="Calibri" panose="020F0502020204030204" pitchFamily="34" charset="0"/>
              <a:cs typeface="Times New Roman" panose="02020603050405020304" pitchFamily="18" charset="0"/>
            </a:endParaRP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4008" y="3549619"/>
            <a:ext cx="4283190" cy="2849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8939" y="3882252"/>
            <a:ext cx="3283213" cy="21842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157678" y="1122723"/>
            <a:ext cx="3255849" cy="21660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070312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750" fill="hold"/>
                                        <p:tgtEl>
                                          <p:spTgt spid="8"/>
                                        </p:tgtEl>
                                        <p:attrNameLst>
                                          <p:attrName>ppt_w</p:attrName>
                                        </p:attrNameLst>
                                      </p:cBhvr>
                                      <p:tavLst>
                                        <p:tav tm="0">
                                          <p:val>
                                            <p:fltVal val="0"/>
                                          </p:val>
                                        </p:tav>
                                        <p:tav tm="100000">
                                          <p:val>
                                            <p:strVal val="#ppt_w"/>
                                          </p:val>
                                        </p:tav>
                                      </p:tavLst>
                                    </p:anim>
                                    <p:anim calcmode="lin" valueType="num">
                                      <p:cBhvr>
                                        <p:cTn id="14" dur="1750" fill="hold"/>
                                        <p:tgtEl>
                                          <p:spTgt spid="8"/>
                                        </p:tgtEl>
                                        <p:attrNameLst>
                                          <p:attrName>ppt_h</p:attrName>
                                        </p:attrNameLst>
                                      </p:cBhvr>
                                      <p:tavLst>
                                        <p:tav tm="0">
                                          <p:val>
                                            <p:fltVal val="0"/>
                                          </p:val>
                                        </p:tav>
                                        <p:tav tm="100000">
                                          <p:val>
                                            <p:strVal val="#ppt_h"/>
                                          </p:val>
                                        </p:tav>
                                      </p:tavLst>
                                    </p:anim>
                                    <p:anim calcmode="lin" valueType="num">
                                      <p:cBhvr>
                                        <p:cTn id="15" dur="1750" fill="hold"/>
                                        <p:tgtEl>
                                          <p:spTgt spid="8"/>
                                        </p:tgtEl>
                                        <p:attrNameLst>
                                          <p:attrName>style.rotation</p:attrName>
                                        </p:attrNameLst>
                                      </p:cBhvr>
                                      <p:tavLst>
                                        <p:tav tm="0">
                                          <p:val>
                                            <p:fltVal val="90"/>
                                          </p:val>
                                        </p:tav>
                                        <p:tav tm="100000">
                                          <p:val>
                                            <p:fltVal val="0"/>
                                          </p:val>
                                        </p:tav>
                                      </p:tavLst>
                                    </p:anim>
                                    <p:animEffect transition="in" filter="fade">
                                      <p:cBhvr>
                                        <p:cTn id="16" dur="1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0690"/>
            <a:ext cx="9144000" cy="68473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50" y="31750"/>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0588" y="3016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1520" y="2996952"/>
            <a:ext cx="2430016" cy="36450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Imagine 54" descr="F:\ASISTENTĂ\POZE GRAFITI\foto graffiti 16.06.2018 ziua 3\porti deschise\DSC_8880.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2933055" y="4869160"/>
            <a:ext cx="2929859" cy="17728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descr="\\38hp.anp.ro\Asistenta\____Marius GALATIANU_____\prezentare iasi\PORTOFOLIU\DSC_1527.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6110594" y="5155182"/>
            <a:ext cx="2664296" cy="14867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23353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500"/>
                                        <p:tgtEl>
                                          <p:spTgt spid="8"/>
                                        </p:tgtEl>
                                      </p:cBhvr>
                                    </p:animEffect>
                                  </p:childTnLst>
                                </p:cTn>
                              </p:par>
                            </p:childTnLst>
                          </p:cTn>
                        </p:par>
                        <p:par>
                          <p:cTn id="8" fill="hold">
                            <p:stCondLst>
                              <p:cond delay="3500"/>
                            </p:stCondLst>
                            <p:childTnLst>
                              <p:par>
                                <p:cTn id="9" presetID="6" presetClass="entr" presetSubtype="16" fill="hold"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childTnLst>
                          </p:cTn>
                        </p:par>
                        <p:par>
                          <p:cTn id="12" fill="hold">
                            <p:stCondLst>
                              <p:cond delay="6000"/>
                            </p:stCondLst>
                            <p:childTnLst>
                              <p:par>
                                <p:cTn id="13" presetID="6" presetClass="entr" presetSubtype="16" fill="hold" nodeType="afterEffect">
                                  <p:stCondLst>
                                    <p:cond delay="50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in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79" y="0"/>
            <a:ext cx="9131821"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6193135"/>
            <a:ext cx="19653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9389" y="6225679"/>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in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76056" y="156954"/>
            <a:ext cx="3528392" cy="2317342"/>
          </a:xfrm>
          <a:prstGeom prst="rect">
            <a:avLst/>
          </a:prstGeom>
          <a:ln>
            <a:noFill/>
          </a:ln>
          <a:effectLst>
            <a:softEdge rad="112500"/>
          </a:effectLst>
        </p:spPr>
      </p:pic>
      <p:sp>
        <p:nvSpPr>
          <p:cNvPr id="8" name="Rectangle 7"/>
          <p:cNvSpPr/>
          <p:nvPr/>
        </p:nvSpPr>
        <p:spPr>
          <a:xfrm>
            <a:off x="7429484" y="6285508"/>
            <a:ext cx="1066319" cy="479618"/>
          </a:xfrm>
          <a:prstGeom prst="rect">
            <a:avLst/>
          </a:prstGeom>
          <a:effectLst>
            <a:reflection blurRad="6350" stA="50000" endA="300" endPos="90000" dist="50800" dir="5400000" sy="-100000" algn="bl" rotWithShape="0"/>
          </a:effectLst>
        </p:spPr>
        <p:txBody>
          <a:bodyPr wrap="none">
            <a:spAutoFit/>
          </a:bodyPr>
          <a:lstStyle/>
          <a:p>
            <a:pPr algn="ctr">
              <a:lnSpc>
                <a:spcPct val="115000"/>
              </a:lnSpc>
              <a:spcAft>
                <a:spcPts val="0"/>
              </a:spcAft>
            </a:pPr>
            <a:r>
              <a:rPr lang="ro-RO" sz="24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rPr>
              <a:t>Parc auto</a:t>
            </a:r>
          </a:p>
        </p:txBody>
      </p:sp>
      <p:pic>
        <p:nvPicPr>
          <p:cNvPr id="9" name="Imagine 32786" descr="E:\duba iasi.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1763688" y="260648"/>
            <a:ext cx="3068955" cy="1748790"/>
          </a:xfrm>
          <a:prstGeom prst="rect">
            <a:avLst/>
          </a:prstGeom>
          <a:ln>
            <a:noFill/>
          </a:ln>
          <a:effectLst>
            <a:softEdge rad="112500"/>
          </a:effectLst>
        </p:spPr>
      </p:pic>
    </p:spTree>
    <p:extLst>
      <p:ext uri="{BB962C8B-B14F-4D97-AF65-F5344CB8AC3E}">
        <p14:creationId xmlns:p14="http://schemas.microsoft.com/office/powerpoint/2010/main" val="42436350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4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4500"/>
                            </p:stCondLst>
                            <p:childTnLst>
                              <p:par>
                                <p:cTn id="9" presetID="21" presetClass="entr" presetSubtype="1" fill="hold" nodeType="afterEffect">
                                  <p:stCondLst>
                                    <p:cond delay="750"/>
                                  </p:stCondLst>
                                  <p:childTnLst>
                                    <p:set>
                                      <p:cBhvr>
                                        <p:cTn id="10" dur="1" fill="hold">
                                          <p:stCondLst>
                                            <p:cond delay="0"/>
                                          </p:stCondLst>
                                        </p:cTn>
                                        <p:tgtEl>
                                          <p:spTgt spid="7"/>
                                        </p:tgtEl>
                                        <p:attrNameLst>
                                          <p:attrName>style.visibility</p:attrName>
                                        </p:attrNameLst>
                                      </p:cBhvr>
                                      <p:to>
                                        <p:strVal val="visible"/>
                                      </p:to>
                                    </p:set>
                                    <p:animEffect transition="in" filter="wheel(1)">
                                      <p:cBhvr>
                                        <p:cTn id="11" dur="2500"/>
                                        <p:tgtEl>
                                          <p:spTgt spid="7"/>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arn(inVertical)">
                                      <p:cBhvr>
                                        <p:cTn id="14" dur="500"/>
                                        <p:tgtEl>
                                          <p:spTgt spid="8"/>
                                        </p:tgtEl>
                                      </p:cBhvr>
                                    </p:animEffect>
                                  </p:childTnLst>
                                </p:cTn>
                              </p:par>
                            </p:childTnLst>
                          </p:cTn>
                        </p:par>
                        <p:par>
                          <p:cTn id="15" fill="hold">
                            <p:stCondLst>
                              <p:cond delay="7750"/>
                            </p:stCondLst>
                            <p:childTnLst>
                              <p:par>
                                <p:cTn id="16" presetID="14" presetClass="entr" presetSubtype="10" fill="hold" nodeType="afterEffect">
                                  <p:stCondLst>
                                    <p:cond delay="50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460752" y="101792"/>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1" name="Rectangle 10"/>
          <p:cNvSpPr/>
          <p:nvPr/>
        </p:nvSpPr>
        <p:spPr>
          <a:xfrm>
            <a:off x="395536" y="4323384"/>
            <a:ext cx="8448104"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vi-VN"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0" name="Rectangle 9"/>
          <p:cNvSpPr/>
          <p:nvPr/>
        </p:nvSpPr>
        <p:spPr>
          <a:xfrm>
            <a:off x="26389" y="707288"/>
            <a:ext cx="5490041" cy="2677656"/>
          </a:xfrm>
          <a:prstGeom prst="rect">
            <a:avLst/>
          </a:prstGeom>
        </p:spPr>
        <p:txBody>
          <a:bodyPr wrap="square">
            <a:spAutoFit/>
          </a:bodyPr>
          <a:lstStyle/>
          <a:p>
            <a:pPr marL="285750" indent="-285750" algn="just">
              <a:buFont typeface="Webdings" panose="05030102010509060703" pitchFamily="18" charset="2"/>
              <a:buChar char="ë"/>
            </a:pPr>
            <a:r>
              <a:rPr lang="ro-RO" sz="2800" b="1"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1906</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sistemul penitenciar românesc se afla în subordinea Ministerului de Interne, sub denumirea </a:t>
            </a:r>
            <a:r>
              <a:rPr lang="ro-RO" sz="1200" b="1" dirty="0" smtClean="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a:t>
            </a:r>
            <a:r>
              <a:rPr lang="ro-RO" sz="1200" b="1" dirty="0" err="1" smtClean="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Direcţiunea</a:t>
            </a:r>
            <a:r>
              <a:rPr lang="ro-RO" sz="1200" b="1" dirty="0" smtClean="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 </a:t>
            </a:r>
            <a:r>
              <a:rPr lang="ro-RO" sz="1200" b="1" dirty="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Generală a Serviciului închisorii"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în a cărei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subordonare,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la </a:t>
            </a:r>
            <a:r>
              <a:rPr lang="ro-RO" sz="1600" dirty="0" err="1"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laşi</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exista </a:t>
            </a:r>
            <a:r>
              <a:rPr lang="ro-RO" sz="1100" dirty="0" smtClean="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„Închisoarea </a:t>
            </a:r>
            <a:r>
              <a:rPr lang="ro-RO" sz="1100" dirty="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Centrală </a:t>
            </a:r>
            <a:r>
              <a:rPr lang="ro-RO" sz="1100" dirty="0" err="1">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laşi</a:t>
            </a:r>
            <a:r>
              <a:rPr lang="ro-RO" sz="1100" dirty="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cu sediul în strada Păcurari nr.9. </a:t>
            </a:r>
            <a:endPar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endParaRPr>
          </a:p>
          <a:p>
            <a:pPr marL="285750" indent="-285750" algn="just">
              <a:buFont typeface="Webdings" panose="05030102010509060703" pitchFamily="18" charset="2"/>
              <a:buChar char="ë"/>
            </a:pPr>
            <a:r>
              <a:rPr lang="ro-RO" sz="2800" b="1"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1923</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printr-o decizie ministerială, închisoarea din Păcurari s-a mutat în clădirea Mănăstirii Galata, iar clădirile din Păcurari au fost predate pentru a fi transformate în cămin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studenţesc</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Mănăstirea Galata, situată în partea de vest a Iașului, în comuna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târguşorul</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cu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acelaşi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nume, are aspectul unei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fortăreţe</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înconjurată de ziduri înalte de doi metri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prevăzute cu creneluri. </a:t>
            </a:r>
          </a:p>
        </p:txBody>
      </p:sp>
      <p:pic>
        <p:nvPicPr>
          <p:cNvPr id="17" name="Picture 16" descr="D:\CARMEN\AFISE INVITATII PLIANATE\PROMOVARE SERVICIU\foto iasi\A Biserica Frumoasa foto.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5669552" y="777087"/>
            <a:ext cx="3114912" cy="1797738"/>
          </a:xfrm>
          <a:prstGeom prst="rect">
            <a:avLst/>
          </a:prstGeom>
          <a:ln w="38100" cap="sq">
            <a:solidFill>
              <a:srgbClr val="000000"/>
            </a:solidFill>
            <a:prstDash val="solid"/>
            <a:miter lim="800000"/>
          </a:ln>
          <a:effectLst>
            <a:glow rad="190500">
              <a:schemeClr val="tx1">
                <a:alpha val="48000"/>
              </a:schemeClr>
            </a:glow>
            <a:outerShdw blurRad="76200" dir="13500000" sy="23000" kx="1200000" algn="br" rotWithShape="0">
              <a:prstClr val="black">
                <a:alpha val="20000"/>
              </a:prstClr>
            </a:outerShdw>
          </a:effectLst>
        </p:spPr>
      </p:pic>
      <p:pic>
        <p:nvPicPr>
          <p:cNvPr id="18" name="Picture 17" descr="Manastirea Galata"/>
          <p:cNvPicPr/>
          <p:nvPr/>
        </p:nvPicPr>
        <p:blipFill>
          <a:blip r:embed="rId6" cstate="email">
            <a:extLst>
              <a:ext uri="{28A0092B-C50C-407E-A947-70E740481C1C}">
                <a14:useLocalDpi xmlns:a14="http://schemas.microsoft.com/office/drawing/2010/main"/>
              </a:ext>
            </a:extLst>
          </a:blip>
          <a:srcRect/>
          <a:stretch>
            <a:fillRect/>
          </a:stretch>
        </p:blipFill>
        <p:spPr bwMode="auto">
          <a:xfrm>
            <a:off x="511209" y="3557395"/>
            <a:ext cx="2876550" cy="1609725"/>
          </a:xfrm>
          <a:prstGeom prst="rect">
            <a:avLst/>
          </a:prstGeom>
          <a:ln w="38100" cap="sq">
            <a:solidFill>
              <a:srgbClr val="000000"/>
            </a:solidFill>
            <a:prstDash val="solid"/>
            <a:miter lim="800000"/>
          </a:ln>
          <a:effectLst>
            <a:glow rad="228600">
              <a:schemeClr val="tx1">
                <a:alpha val="40000"/>
              </a:schemeClr>
            </a:glow>
            <a:outerShdw blurRad="76200" dir="18900000" sy="23000" kx="-1200000" algn="bl" rotWithShape="0">
              <a:prstClr val="black">
                <a:alpha val="20000"/>
              </a:prstClr>
            </a:outerShdw>
          </a:effectLst>
        </p:spPr>
      </p:pic>
      <p:sp>
        <p:nvSpPr>
          <p:cNvPr id="2" name="Rectangle 2"/>
          <p:cNvSpPr>
            <a:spLocks noChangeArrowheads="1"/>
          </p:cNvSpPr>
          <p:nvPr/>
        </p:nvSpPr>
        <p:spPr bwMode="auto">
          <a:xfrm>
            <a:off x="3686181" y="4011515"/>
            <a:ext cx="5067815" cy="141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În interiorul zidurilor, mai există </a:t>
            </a:r>
            <a:r>
              <a:rPr kumimoji="0" lang="ro-RO" altLang="en-US" sz="1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astăzi un palat, prefăcut în timpurile din urmă. El servise, pe vremuri, drept </a:t>
            </a:r>
            <a:r>
              <a:rPr kumimoji="0" lang="ro-RO" altLang="en-US" sz="1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locuinţă</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călugărilor mănăstirii, unor </a:t>
            </a:r>
            <a:r>
              <a:rPr kumimoji="0" lang="ro-RO" altLang="en-US" sz="1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mitropoliţi</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kumimoji="0" lang="ro-RO" altLang="en-US" sz="1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kumimoji="0" lang="ro-RO" altLang="en-US" sz="1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înalţi</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kumimoji="0" lang="ro-RO" altLang="en-US" sz="1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prelaţi</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kumimoji="0" lang="ro-RO" altLang="en-US" sz="14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kumimoji="0" lang="ro-RO"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chiar domnitorilor Moldovei.  </a:t>
            </a:r>
            <a:endParaRPr kumimoji="0" lang="en-US"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400" b="0" i="0" u="none" strike="noStrike" cap="none" normalizeH="0" baseline="0" dirty="0" smtClean="0">
              <a:ln>
                <a:noFill/>
              </a:ln>
              <a:solidFill>
                <a:schemeClr val="tx1"/>
              </a:solidFill>
              <a:effectLst>
                <a:outerShdw blurRad="38100" dist="38100" dir="2700000" algn="tl">
                  <a:srgbClr val="000000">
                    <a:alpha val="43137"/>
                  </a:srgbClr>
                </a:outerShdw>
              </a:effectLst>
              <a:latin typeface="Lucida Handwriting" panose="03010101010101010101" pitchFamily="66" charset="0"/>
            </a:endParaRPr>
          </a:p>
        </p:txBody>
      </p:sp>
      <p:sp>
        <p:nvSpPr>
          <p:cNvPr id="14" name="Rectangle 3"/>
          <p:cNvSpPr>
            <a:spLocks noChangeArrowheads="1"/>
          </p:cNvSpPr>
          <p:nvPr/>
        </p:nvSpPr>
        <p:spPr bwMode="auto">
          <a:xfrm>
            <a:off x="56507" y="5360276"/>
            <a:ext cx="8787133"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1926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închisoarea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funcţiona</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Mănăstirea Galata, unde existau mai multe </a:t>
            </a:r>
            <a:r>
              <a:rPr kumimoji="0" lang="ro-RO" altLang="en-US" sz="1600" b="1" i="0" u="sng" strike="noStrike" cap="none" normalizeH="0" baseline="0" dirty="0" smtClean="0">
                <a:ln>
                  <a:noFill/>
                </a:ln>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ateliere</a:t>
            </a:r>
            <a:r>
              <a:rPr kumimoji="0" lang="ro-RO" altLang="en-US" sz="1600" b="1" i="0" u="none" strike="noStrike" cap="none" normalizeH="0" baseline="0" dirty="0"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cizmărie, fierărie, </a:t>
            </a:r>
            <a:r>
              <a:rPr kumimoji="0" lang="ro-RO" altLang="en-US" sz="1600" b="1" i="0" u="none" strike="noStrike" cap="none" normalizeH="0" baseline="0" dirty="0" err="1"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lingurărie</a:t>
            </a:r>
            <a:r>
              <a:rPr kumimoji="0" lang="ro-RO" altLang="en-US" sz="1600" b="1" i="0" u="none" strike="noStrike" cap="none" normalizeH="0" baseline="0" dirty="0"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tâmplărie, olărie, fără a exista utilaje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10 iunie 1926, se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menţionează</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că, dacă închisoarea nu se va muta în centrul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oraşului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comenzile pentru atelierele ce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funcţionau</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interior vor fi mici. De asemenea, se impunea, ca necesitate, construirea unui cuptor pentru atelierul de olărit. Totodată, se arată că închisoarea Galata este veche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distanţă</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mare de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endPar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pic>
        <p:nvPicPr>
          <p:cNvPr id="20" name="Imagine 32785" descr="E:\15698348_616220038579588_7772019837566236433_n.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5922068" y="2450911"/>
            <a:ext cx="2640595" cy="1406724"/>
          </a:xfrm>
          <a:prstGeom prst="rect">
            <a:avLst/>
          </a:prstGeom>
          <a:ln w="38100" cap="sq">
            <a:solidFill>
              <a:srgbClr val="000000"/>
            </a:solidFill>
            <a:prstDash val="solid"/>
            <a:miter lim="800000"/>
          </a:ln>
          <a:effectLst>
            <a:glow rad="127000">
              <a:schemeClr val="tx1">
                <a:alpha val="60000"/>
              </a:schemeClr>
            </a:glow>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4063316545"/>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20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3000"/>
                            </p:stCondLst>
                            <p:childTnLst>
                              <p:par>
                                <p:cTn id="16" presetID="2" presetClass="entr" presetSubtype="4" fill="hold" grpId="0" nodeType="after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 calcmode="lin" valueType="num">
                                      <p:cBhvr additive="base">
                                        <p:cTn id="18" dur="20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10">
                                            <p:txEl>
                                              <p:pRg st="1" end="1"/>
                                            </p:txEl>
                                          </p:spTgt>
                                        </p:tgtEl>
                                        <p:attrNameLst>
                                          <p:attrName>ppt_y</p:attrName>
                                        </p:attrNameLst>
                                      </p:cBhvr>
                                      <p:tavLst>
                                        <p:tav tm="0">
                                          <p:val>
                                            <p:strVal val="1+#ppt_h/2"/>
                                          </p:val>
                                        </p:tav>
                                        <p:tav tm="100000">
                                          <p:val>
                                            <p:strVal val="#ppt_y"/>
                                          </p:val>
                                        </p:tav>
                                      </p:tavLst>
                                    </p:anim>
                                  </p:childTnLst>
                                </p:cTn>
                              </p:par>
                              <p:par>
                                <p:cTn id="20" presetID="14" presetClass="entr" presetSubtype="1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2000"/>
                                        <p:tgtEl>
                                          <p:spTgt spid="17"/>
                                        </p:tgtEl>
                                      </p:cBhvr>
                                    </p:animEffect>
                                  </p:childTnLst>
                                </p:cTn>
                              </p:par>
                            </p:childTnLst>
                          </p:cTn>
                        </p:par>
                        <p:par>
                          <p:cTn id="23" fill="hold">
                            <p:stCondLst>
                              <p:cond delay="5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2500" fill="hold"/>
                                        <p:tgtEl>
                                          <p:spTgt spid="20"/>
                                        </p:tgtEl>
                                        <p:attrNameLst>
                                          <p:attrName>ppt_w</p:attrName>
                                        </p:attrNameLst>
                                      </p:cBhvr>
                                      <p:tavLst>
                                        <p:tav tm="0">
                                          <p:val>
                                            <p:fltVal val="0"/>
                                          </p:val>
                                        </p:tav>
                                        <p:tav tm="100000">
                                          <p:val>
                                            <p:strVal val="#ppt_w"/>
                                          </p:val>
                                        </p:tav>
                                      </p:tavLst>
                                    </p:anim>
                                    <p:anim calcmode="lin" valueType="num">
                                      <p:cBhvr>
                                        <p:cTn id="27" dur="2500" fill="hold"/>
                                        <p:tgtEl>
                                          <p:spTgt spid="20"/>
                                        </p:tgtEl>
                                        <p:attrNameLst>
                                          <p:attrName>ppt_h</p:attrName>
                                        </p:attrNameLst>
                                      </p:cBhvr>
                                      <p:tavLst>
                                        <p:tav tm="0">
                                          <p:val>
                                            <p:fltVal val="0"/>
                                          </p:val>
                                        </p:tav>
                                        <p:tav tm="100000">
                                          <p:val>
                                            <p:strVal val="#ppt_h"/>
                                          </p:val>
                                        </p:tav>
                                      </p:tavLst>
                                    </p:anim>
                                    <p:animEffect transition="in" filter="fade">
                                      <p:cBhvr>
                                        <p:cTn id="28" dur="2500"/>
                                        <p:tgtEl>
                                          <p:spTgt spid="20"/>
                                        </p:tgtEl>
                                      </p:cBhvr>
                                    </p:animEffect>
                                  </p:childTnLst>
                                </p:cTn>
                              </p:par>
                            </p:childTnLst>
                          </p:cTn>
                        </p:par>
                        <p:par>
                          <p:cTn id="29" fill="hold">
                            <p:stCondLst>
                              <p:cond delay="7500"/>
                            </p:stCondLst>
                            <p:childTnLst>
                              <p:par>
                                <p:cTn id="30" presetID="26"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down)">
                                      <p:cBhvr>
                                        <p:cTn id="32" dur="870">
                                          <p:stCondLst>
                                            <p:cond delay="0"/>
                                          </p:stCondLst>
                                        </p:cTn>
                                        <p:tgtEl>
                                          <p:spTgt spid="18"/>
                                        </p:tgtEl>
                                      </p:cBhvr>
                                    </p:animEffect>
                                    <p:anim calcmode="lin" valueType="num">
                                      <p:cBhvr>
                                        <p:cTn id="33" dur="2733"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4" dur="996"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5" dur="996" tmFilter="0, 0; 0.125,0.2665; 0.25,0.4; 0.375,0.465; 0.5,0.5;  0.625,0.535; 0.75,0.6; 0.875,0.7335; 1,1">
                                          <p:stCondLst>
                                            <p:cond delay="996"/>
                                          </p:stCondLst>
                                        </p:cTn>
                                        <p:tgtEl>
                                          <p:spTgt spid="18"/>
                                        </p:tgtEl>
                                        <p:attrNameLst>
                                          <p:attrName>ppt_y</p:attrName>
                                        </p:attrNameLst>
                                      </p:cBhvr>
                                      <p:tavLst>
                                        <p:tav tm="0" fmla="#ppt_y-sin(pi*$)/9">
                                          <p:val>
                                            <p:fltVal val="0"/>
                                          </p:val>
                                        </p:tav>
                                        <p:tav tm="100000">
                                          <p:val>
                                            <p:fltVal val="1"/>
                                          </p:val>
                                        </p:tav>
                                      </p:tavLst>
                                    </p:anim>
                                    <p:anim calcmode="lin" valueType="num">
                                      <p:cBhvr>
                                        <p:cTn id="36" dur="498" tmFilter="0, 0; 0.125,0.2665; 0.25,0.4; 0.375,0.465; 0.5,0.5;  0.625,0.535; 0.75,0.6; 0.875,0.7335; 1,1">
                                          <p:stCondLst>
                                            <p:cond delay="1986"/>
                                          </p:stCondLst>
                                        </p:cTn>
                                        <p:tgtEl>
                                          <p:spTgt spid="18"/>
                                        </p:tgtEl>
                                        <p:attrNameLst>
                                          <p:attrName>ppt_y</p:attrName>
                                        </p:attrNameLst>
                                      </p:cBhvr>
                                      <p:tavLst>
                                        <p:tav tm="0" fmla="#ppt_y-sin(pi*$)/27">
                                          <p:val>
                                            <p:fltVal val="0"/>
                                          </p:val>
                                        </p:tav>
                                        <p:tav tm="100000">
                                          <p:val>
                                            <p:fltVal val="1"/>
                                          </p:val>
                                        </p:tav>
                                      </p:tavLst>
                                    </p:anim>
                                    <p:anim calcmode="lin" valueType="num">
                                      <p:cBhvr>
                                        <p:cTn id="37" dur="246" tmFilter="0, 0; 0.125,0.2665; 0.25,0.4; 0.375,0.465; 0.5,0.5;  0.625,0.535; 0.75,0.6; 0.875,0.7335; 1,1">
                                          <p:stCondLst>
                                            <p:cond delay="2484"/>
                                          </p:stCondLst>
                                        </p:cTn>
                                        <p:tgtEl>
                                          <p:spTgt spid="18"/>
                                        </p:tgtEl>
                                        <p:attrNameLst>
                                          <p:attrName>ppt_y</p:attrName>
                                        </p:attrNameLst>
                                      </p:cBhvr>
                                      <p:tavLst>
                                        <p:tav tm="0" fmla="#ppt_y-sin(pi*$)/81">
                                          <p:val>
                                            <p:fltVal val="0"/>
                                          </p:val>
                                        </p:tav>
                                        <p:tav tm="100000">
                                          <p:val>
                                            <p:fltVal val="1"/>
                                          </p:val>
                                        </p:tav>
                                      </p:tavLst>
                                    </p:anim>
                                    <p:animScale>
                                      <p:cBhvr>
                                        <p:cTn id="38" dur="39">
                                          <p:stCondLst>
                                            <p:cond delay="975"/>
                                          </p:stCondLst>
                                        </p:cTn>
                                        <p:tgtEl>
                                          <p:spTgt spid="18"/>
                                        </p:tgtEl>
                                      </p:cBhvr>
                                      <p:to x="100000" y="60000"/>
                                    </p:animScale>
                                    <p:animScale>
                                      <p:cBhvr>
                                        <p:cTn id="39" dur="249" decel="50000">
                                          <p:stCondLst>
                                            <p:cond delay="1014"/>
                                          </p:stCondLst>
                                        </p:cTn>
                                        <p:tgtEl>
                                          <p:spTgt spid="18"/>
                                        </p:tgtEl>
                                      </p:cBhvr>
                                      <p:to x="100000" y="100000"/>
                                    </p:animScale>
                                    <p:animScale>
                                      <p:cBhvr>
                                        <p:cTn id="40" dur="39">
                                          <p:stCondLst>
                                            <p:cond delay="1968"/>
                                          </p:stCondLst>
                                        </p:cTn>
                                        <p:tgtEl>
                                          <p:spTgt spid="18"/>
                                        </p:tgtEl>
                                      </p:cBhvr>
                                      <p:to x="100000" y="80000"/>
                                    </p:animScale>
                                    <p:animScale>
                                      <p:cBhvr>
                                        <p:cTn id="41" dur="249" decel="50000">
                                          <p:stCondLst>
                                            <p:cond delay="2007"/>
                                          </p:stCondLst>
                                        </p:cTn>
                                        <p:tgtEl>
                                          <p:spTgt spid="18"/>
                                        </p:tgtEl>
                                      </p:cBhvr>
                                      <p:to x="100000" y="100000"/>
                                    </p:animScale>
                                    <p:animScale>
                                      <p:cBhvr>
                                        <p:cTn id="42" dur="39">
                                          <p:stCondLst>
                                            <p:cond delay="2463"/>
                                          </p:stCondLst>
                                        </p:cTn>
                                        <p:tgtEl>
                                          <p:spTgt spid="18"/>
                                        </p:tgtEl>
                                      </p:cBhvr>
                                      <p:to x="100000" y="90000"/>
                                    </p:animScale>
                                    <p:animScale>
                                      <p:cBhvr>
                                        <p:cTn id="43" dur="249" decel="50000">
                                          <p:stCondLst>
                                            <p:cond delay="2502"/>
                                          </p:stCondLst>
                                        </p:cTn>
                                        <p:tgtEl>
                                          <p:spTgt spid="18"/>
                                        </p:tgtEl>
                                      </p:cBhvr>
                                      <p:to x="100000" y="100000"/>
                                    </p:animScale>
                                    <p:animScale>
                                      <p:cBhvr>
                                        <p:cTn id="44" dur="39">
                                          <p:stCondLst>
                                            <p:cond delay="2712"/>
                                          </p:stCondLst>
                                        </p:cTn>
                                        <p:tgtEl>
                                          <p:spTgt spid="18"/>
                                        </p:tgtEl>
                                      </p:cBhvr>
                                      <p:to x="100000" y="95000"/>
                                    </p:animScale>
                                    <p:animScale>
                                      <p:cBhvr>
                                        <p:cTn id="45" dur="249" decel="50000">
                                          <p:stCondLst>
                                            <p:cond delay="2751"/>
                                          </p:stCondLst>
                                        </p:cTn>
                                        <p:tgtEl>
                                          <p:spTgt spid="18"/>
                                        </p:tgtEl>
                                      </p:cBhvr>
                                      <p:to x="100000" y="100000"/>
                                    </p:animScale>
                                  </p:childTnLst>
                                </p:cTn>
                              </p:par>
                            </p:childTnLst>
                          </p:cTn>
                        </p:par>
                        <p:par>
                          <p:cTn id="46" fill="hold">
                            <p:stCondLst>
                              <p:cond delay="10500"/>
                            </p:stCondLst>
                            <p:childTnLst>
                              <p:par>
                                <p:cTn id="47" presetID="31" presetClass="entr" presetSubtype="0" fill="hold" grpId="0" nodeType="afterEffect">
                                  <p:stCondLst>
                                    <p:cond delay="750"/>
                                  </p:stCondLst>
                                  <p:childTnLst>
                                    <p:set>
                                      <p:cBhvr>
                                        <p:cTn id="48" dur="1" fill="hold">
                                          <p:stCondLst>
                                            <p:cond delay="0"/>
                                          </p:stCondLst>
                                        </p:cTn>
                                        <p:tgtEl>
                                          <p:spTgt spid="2"/>
                                        </p:tgtEl>
                                        <p:attrNameLst>
                                          <p:attrName>style.visibility</p:attrName>
                                        </p:attrNameLst>
                                      </p:cBhvr>
                                      <p:to>
                                        <p:strVal val="visible"/>
                                      </p:to>
                                    </p:set>
                                    <p:anim calcmode="lin" valueType="num">
                                      <p:cBhvr>
                                        <p:cTn id="49" dur="2250" fill="hold"/>
                                        <p:tgtEl>
                                          <p:spTgt spid="2"/>
                                        </p:tgtEl>
                                        <p:attrNameLst>
                                          <p:attrName>ppt_w</p:attrName>
                                        </p:attrNameLst>
                                      </p:cBhvr>
                                      <p:tavLst>
                                        <p:tav tm="0">
                                          <p:val>
                                            <p:fltVal val="0"/>
                                          </p:val>
                                        </p:tav>
                                        <p:tav tm="100000">
                                          <p:val>
                                            <p:strVal val="#ppt_w"/>
                                          </p:val>
                                        </p:tav>
                                      </p:tavLst>
                                    </p:anim>
                                    <p:anim calcmode="lin" valueType="num">
                                      <p:cBhvr>
                                        <p:cTn id="50" dur="2250" fill="hold"/>
                                        <p:tgtEl>
                                          <p:spTgt spid="2"/>
                                        </p:tgtEl>
                                        <p:attrNameLst>
                                          <p:attrName>ppt_h</p:attrName>
                                        </p:attrNameLst>
                                      </p:cBhvr>
                                      <p:tavLst>
                                        <p:tav tm="0">
                                          <p:val>
                                            <p:fltVal val="0"/>
                                          </p:val>
                                        </p:tav>
                                        <p:tav tm="100000">
                                          <p:val>
                                            <p:strVal val="#ppt_h"/>
                                          </p:val>
                                        </p:tav>
                                      </p:tavLst>
                                    </p:anim>
                                    <p:anim calcmode="lin" valueType="num">
                                      <p:cBhvr>
                                        <p:cTn id="51" dur="2250" fill="hold"/>
                                        <p:tgtEl>
                                          <p:spTgt spid="2"/>
                                        </p:tgtEl>
                                        <p:attrNameLst>
                                          <p:attrName>style.rotation</p:attrName>
                                        </p:attrNameLst>
                                      </p:cBhvr>
                                      <p:tavLst>
                                        <p:tav tm="0">
                                          <p:val>
                                            <p:fltVal val="90"/>
                                          </p:val>
                                        </p:tav>
                                        <p:tav tm="100000">
                                          <p:val>
                                            <p:fltVal val="0"/>
                                          </p:val>
                                        </p:tav>
                                      </p:tavLst>
                                    </p:anim>
                                    <p:animEffect transition="in" filter="fade">
                                      <p:cBhvr>
                                        <p:cTn id="52" dur="2250"/>
                                        <p:tgtEl>
                                          <p:spTgt spid="2"/>
                                        </p:tgtEl>
                                      </p:cBhvr>
                                    </p:animEffect>
                                  </p:childTnLst>
                                </p:cTn>
                              </p:par>
                            </p:childTnLst>
                          </p:cTn>
                        </p:par>
                        <p:par>
                          <p:cTn id="53" fill="hold">
                            <p:stCondLst>
                              <p:cond delay="135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2000"/>
                                        <p:tgtEl>
                                          <p:spTgt spid="14"/>
                                        </p:tgtEl>
                                      </p:cBhvr>
                                    </p:animEffect>
                                    <p:anim calcmode="lin" valueType="num">
                                      <p:cBhvr>
                                        <p:cTn id="57" dur="2000" fill="hold"/>
                                        <p:tgtEl>
                                          <p:spTgt spid="14"/>
                                        </p:tgtEl>
                                        <p:attrNameLst>
                                          <p:attrName>ppt_x</p:attrName>
                                        </p:attrNameLst>
                                      </p:cBhvr>
                                      <p:tavLst>
                                        <p:tav tm="0">
                                          <p:val>
                                            <p:strVal val="#ppt_x"/>
                                          </p:val>
                                        </p:tav>
                                        <p:tav tm="100000">
                                          <p:val>
                                            <p:strVal val="#ppt_x"/>
                                          </p:val>
                                        </p:tav>
                                      </p:tavLst>
                                    </p:anim>
                                    <p:anim calcmode="lin" valueType="num">
                                      <p:cBhvr>
                                        <p:cTn id="58" dur="2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bldP spid="2"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angle 3"/>
          <p:cNvSpPr/>
          <p:nvPr/>
        </p:nvSpPr>
        <p:spPr>
          <a:xfrm>
            <a:off x="-324544" y="2066088"/>
            <a:ext cx="8964488" cy="2862322"/>
          </a:xfrm>
          <a:prstGeom prst="rect">
            <a:avLst/>
          </a:prstGeom>
        </p:spPr>
        <p:txBody>
          <a:bodyPr wrap="square">
            <a:spAutoFit/>
          </a:bodyPr>
          <a:lstStyle/>
          <a:p>
            <a:pPr lvl="1" algn="just"/>
            <a:r>
              <a:rPr lang="ro-RO" dirty="0" smtClean="0">
                <a:effectLst>
                  <a:outerShdw blurRad="38100" dist="38100" dir="2700000" algn="tl">
                    <a:srgbClr val="000000">
                      <a:alpha val="43137"/>
                    </a:srgbClr>
                  </a:outerShdw>
                </a:effectLst>
                <a:latin typeface="Gabriola" panose="04040605051002020D02" pitchFamily="82" charset="0"/>
              </a:rPr>
              <a:t>	La </a:t>
            </a:r>
            <a:r>
              <a:rPr lang="ro-RO" dirty="0">
                <a:effectLst>
                  <a:outerShdw blurRad="38100" dist="38100" dir="2700000" algn="tl">
                    <a:srgbClr val="000000">
                      <a:alpha val="43137"/>
                    </a:srgbClr>
                  </a:outerShdw>
                </a:effectLst>
                <a:latin typeface="Gabriola" panose="04040605051002020D02" pitchFamily="82" charset="0"/>
              </a:rPr>
              <a:t>data de </a:t>
            </a:r>
            <a:r>
              <a:rPr lang="en-US" dirty="0" smtClean="0">
                <a:effectLst>
                  <a:outerShdw blurRad="38100" dist="38100" dir="2700000" algn="tl">
                    <a:srgbClr val="000000">
                      <a:alpha val="43137"/>
                    </a:srgbClr>
                  </a:outerShdw>
                </a:effectLst>
                <a:latin typeface="Gabriola" panose="04040605051002020D02" pitchFamily="82" charset="0"/>
              </a:rPr>
              <a:t>15.01.2024</a:t>
            </a:r>
            <a:r>
              <a:rPr lang="ro-RO" dirty="0" smtClean="0">
                <a:effectLst>
                  <a:outerShdw blurRad="38100" dist="38100" dir="2700000" algn="tl">
                    <a:srgbClr val="000000">
                      <a:alpha val="43137"/>
                    </a:srgbClr>
                  </a:outerShdw>
                </a:effectLst>
                <a:latin typeface="Gabriola" panose="04040605051002020D02" pitchFamily="82" charset="0"/>
              </a:rPr>
              <a:t>, </a:t>
            </a:r>
            <a:r>
              <a:rPr lang="ro-RO" dirty="0">
                <a:effectLst>
                  <a:outerShdw blurRad="38100" dist="38100" dir="2700000" algn="tl">
                    <a:srgbClr val="000000">
                      <a:alpha val="43137"/>
                    </a:srgbClr>
                  </a:outerShdw>
                </a:effectLst>
                <a:latin typeface="Gabriola" panose="04040605051002020D02" pitchFamily="82" charset="0"/>
              </a:rPr>
              <a:t>în Penitenciarul Iași erau cazate un număr de </a:t>
            </a:r>
            <a:r>
              <a:rPr lang="en-US" dirty="0" smtClean="0">
                <a:effectLst>
                  <a:outerShdw blurRad="38100" dist="38100" dir="2700000" algn="tl">
                    <a:srgbClr val="000000">
                      <a:alpha val="43137"/>
                    </a:srgbClr>
                  </a:outerShdw>
                </a:effectLst>
                <a:latin typeface="Gabriola" panose="04040605051002020D02" pitchFamily="82" charset="0"/>
              </a:rPr>
              <a:t>620</a:t>
            </a:r>
            <a:r>
              <a:rPr lang="ro-RO" dirty="0" smtClean="0">
                <a:effectLst>
                  <a:outerShdw blurRad="38100" dist="38100" dir="2700000" algn="tl">
                    <a:srgbClr val="000000">
                      <a:alpha val="43137"/>
                    </a:srgbClr>
                  </a:outerShdw>
                </a:effectLst>
                <a:latin typeface="Gabriola" panose="04040605051002020D02" pitchFamily="82" charset="0"/>
              </a:rPr>
              <a:t> </a:t>
            </a:r>
            <a:r>
              <a:rPr lang="ro-RO" dirty="0">
                <a:effectLst>
                  <a:outerShdw blurRad="38100" dist="38100" dir="2700000" algn="tl">
                    <a:srgbClr val="000000">
                      <a:alpha val="43137"/>
                    </a:srgbClr>
                  </a:outerShdw>
                </a:effectLst>
                <a:latin typeface="Gabriola" panose="04040605051002020D02" pitchFamily="82" charset="0"/>
              </a:rPr>
              <a:t>persoane condamnate sau arestate </a:t>
            </a:r>
            <a:r>
              <a:rPr lang="ro-RO" dirty="0" smtClean="0">
                <a:effectLst>
                  <a:outerShdw blurRad="38100" dist="38100" dir="2700000" algn="tl">
                    <a:srgbClr val="000000">
                      <a:alpha val="43137"/>
                    </a:srgbClr>
                  </a:outerShdw>
                </a:effectLst>
                <a:latin typeface="Gabriola" panose="04040605051002020D02" pitchFamily="82" charset="0"/>
              </a:rPr>
              <a:t>preventiv, înregistrându-se un </a:t>
            </a:r>
            <a:r>
              <a:rPr lang="ro-RO" dirty="0">
                <a:effectLst>
                  <a:outerShdw blurRad="38100" dist="38100" dir="2700000" algn="tl">
                    <a:srgbClr val="000000">
                      <a:alpha val="43137"/>
                    </a:srgbClr>
                  </a:outerShdw>
                </a:effectLst>
                <a:latin typeface="Gabriola" panose="04040605051002020D02" pitchFamily="82" charset="0"/>
              </a:rPr>
              <a:t>indice de ocupare de </a:t>
            </a:r>
            <a:r>
              <a:rPr lang="ro-RO" dirty="0" smtClean="0">
                <a:effectLst>
                  <a:outerShdw blurRad="38100" dist="38100" dir="2700000" algn="tl">
                    <a:srgbClr val="000000">
                      <a:alpha val="43137"/>
                    </a:srgbClr>
                  </a:outerShdw>
                </a:effectLst>
                <a:latin typeface="Gabriola" panose="04040605051002020D02" pitchFamily="82" charset="0"/>
              </a:rPr>
              <a:t>1</a:t>
            </a:r>
            <a:r>
              <a:rPr lang="en-US" dirty="0" smtClean="0">
                <a:effectLst>
                  <a:outerShdw blurRad="38100" dist="38100" dir="2700000" algn="tl">
                    <a:srgbClr val="000000">
                      <a:alpha val="43137"/>
                    </a:srgbClr>
                  </a:outerShdw>
                </a:effectLst>
                <a:latin typeface="Gabriola" panose="04040605051002020D02" pitchFamily="82" charset="0"/>
              </a:rPr>
              <a:t>21 </a:t>
            </a:r>
            <a:r>
              <a:rPr lang="ro-RO" dirty="0" smtClean="0">
                <a:effectLst>
                  <a:outerShdw blurRad="38100" dist="38100" dir="2700000" algn="tl">
                    <a:srgbClr val="000000">
                      <a:alpha val="43137"/>
                    </a:srgbClr>
                  </a:outerShdw>
                </a:effectLst>
                <a:latin typeface="Gabriola" panose="04040605051002020D02" pitchFamily="82" charset="0"/>
              </a:rPr>
              <a:t>% raportat la capacitatea legală de deținere de 4m</a:t>
            </a:r>
            <a:r>
              <a:rPr lang="en-GB" dirty="0" smtClean="0">
                <a:effectLst>
                  <a:outerShdw blurRad="38100" dist="38100" dir="2700000" algn="tl">
                    <a:srgbClr val="000000">
                      <a:alpha val="43137"/>
                    </a:srgbClr>
                  </a:outerShdw>
                </a:effectLst>
                <a:latin typeface="Gabriola" panose="04040605051002020D02" pitchFamily="82" charset="0"/>
              </a:rPr>
              <a:t>p</a:t>
            </a:r>
            <a:r>
              <a:rPr lang="ro-RO" dirty="0" smtClean="0">
                <a:effectLst>
                  <a:outerShdw blurRad="38100" dist="38100" dir="2700000" algn="tl">
                    <a:srgbClr val="000000">
                      <a:alpha val="43137"/>
                    </a:srgbClr>
                  </a:outerShdw>
                </a:effectLst>
                <a:latin typeface="Gabriola" panose="04040605051002020D02" pitchFamily="82" charset="0"/>
              </a:rPr>
              <a:t> (410 locuri); La această dată existau instalate un număr de 724 paturi; </a:t>
            </a:r>
            <a:endParaRPr lang="ro-RO" dirty="0">
              <a:effectLst>
                <a:outerShdw blurRad="38100" dist="38100" dir="2700000" algn="tl">
                  <a:srgbClr val="000000">
                    <a:alpha val="43137"/>
                  </a:srgbClr>
                </a:outerShdw>
              </a:effectLst>
              <a:latin typeface="Gabriola" panose="04040605051002020D02" pitchFamily="82" charset="0"/>
            </a:endParaRPr>
          </a:p>
          <a:p>
            <a:pPr lvl="1" algn="just"/>
            <a:r>
              <a:rPr lang="ro-RO" dirty="0" smtClean="0">
                <a:effectLst>
                  <a:outerShdw blurRad="38100" dist="38100" dir="2700000" algn="tl">
                    <a:srgbClr val="000000">
                      <a:alpha val="43137"/>
                    </a:srgbClr>
                  </a:outerShdw>
                </a:effectLst>
                <a:latin typeface="Gabriola" panose="04040605051002020D02" pitchFamily="82" charset="0"/>
              </a:rPr>
              <a:t>	Efectivul </a:t>
            </a:r>
            <a:r>
              <a:rPr lang="ro-RO" dirty="0">
                <a:effectLst>
                  <a:outerShdw blurRad="38100" dist="38100" dir="2700000" algn="tl">
                    <a:srgbClr val="000000">
                      <a:alpha val="43137"/>
                    </a:srgbClr>
                  </a:outerShdw>
                </a:effectLst>
                <a:latin typeface="Gabriola" panose="04040605051002020D02" pitchFamily="82" charset="0"/>
              </a:rPr>
              <a:t>defalcat de persoane </a:t>
            </a:r>
            <a:r>
              <a:rPr lang="ro-RO" dirty="0" smtClean="0">
                <a:effectLst>
                  <a:outerShdw blurRad="38100" dist="38100" dir="2700000" algn="tl">
                    <a:srgbClr val="000000">
                      <a:alpha val="43137"/>
                    </a:srgbClr>
                  </a:outerShdw>
                </a:effectLst>
                <a:latin typeface="Gabriola" panose="04040605051002020D02" pitchFamily="82" charset="0"/>
              </a:rPr>
              <a:t>încarcerate, </a:t>
            </a:r>
            <a:r>
              <a:rPr lang="ro-RO" dirty="0">
                <a:effectLst>
                  <a:outerShdw blurRad="38100" dist="38100" dir="2700000" algn="tl">
                    <a:srgbClr val="000000">
                      <a:alpha val="43137"/>
                    </a:srgbClr>
                  </a:outerShdw>
                </a:effectLst>
                <a:latin typeface="Gabriola" panose="04040605051002020D02" pitchFamily="82" charset="0"/>
              </a:rPr>
              <a:t>la data de </a:t>
            </a:r>
            <a:r>
              <a:rPr lang="en-US" dirty="0" smtClean="0">
                <a:effectLst>
                  <a:outerShdw blurRad="38100" dist="38100" dir="2700000" algn="tl">
                    <a:srgbClr val="000000">
                      <a:alpha val="43137"/>
                    </a:srgbClr>
                  </a:outerShdw>
                </a:effectLst>
                <a:latin typeface="Gabriola" panose="04040605051002020D02" pitchFamily="82" charset="0"/>
              </a:rPr>
              <a:t>15,01,2024</a:t>
            </a:r>
            <a:r>
              <a:rPr lang="ro-RO" dirty="0" smtClean="0">
                <a:effectLst>
                  <a:outerShdw blurRad="38100" dist="38100" dir="2700000" algn="tl">
                    <a:srgbClr val="000000">
                      <a:alpha val="43137"/>
                    </a:srgbClr>
                  </a:outerShdw>
                </a:effectLst>
                <a:latin typeface="Gabriola" panose="04040605051002020D02" pitchFamily="82" charset="0"/>
              </a:rPr>
              <a:t> </a:t>
            </a:r>
            <a:r>
              <a:rPr lang="ro-RO" dirty="0">
                <a:effectLst>
                  <a:outerShdw blurRad="38100" dist="38100" dir="2700000" algn="tl">
                    <a:srgbClr val="000000">
                      <a:alpha val="43137"/>
                    </a:srgbClr>
                  </a:outerShdw>
                </a:effectLst>
                <a:latin typeface="Gabriola" panose="04040605051002020D02" pitchFamily="82" charset="0"/>
              </a:rPr>
              <a:t>în Penitenciarul Iași:  </a:t>
            </a:r>
          </a:p>
          <a:p>
            <a:pPr marL="742950" lvl="1" indent="-285750" algn="just">
              <a:buFont typeface="Webdings" panose="05030102010509060703" pitchFamily="18" charset="2"/>
              <a:buChar char=""/>
            </a:pPr>
            <a:r>
              <a:rPr lang="ro-RO" dirty="0" smtClean="0">
                <a:effectLst>
                  <a:outerShdw blurRad="38100" dist="38100" dir="2700000" algn="tl">
                    <a:srgbClr val="000000">
                      <a:alpha val="43137"/>
                    </a:srgbClr>
                  </a:outerShdw>
                </a:effectLst>
                <a:latin typeface="Gabriola" panose="04040605051002020D02" pitchFamily="82" charset="0"/>
              </a:rPr>
              <a:t>persoane </a:t>
            </a:r>
            <a:r>
              <a:rPr lang="ro-RO" dirty="0">
                <a:effectLst>
                  <a:outerShdw blurRad="38100" dist="38100" dir="2700000" algn="tl">
                    <a:srgbClr val="000000">
                      <a:alpha val="43137"/>
                    </a:srgbClr>
                  </a:outerShdw>
                </a:effectLst>
                <a:latin typeface="Gabriola" panose="04040605051002020D02" pitchFamily="82" charset="0"/>
              </a:rPr>
              <a:t>condamnate aflate în regim deschis – </a:t>
            </a:r>
            <a:r>
              <a:rPr lang="en-US" dirty="0" smtClean="0">
                <a:effectLst>
                  <a:outerShdw blurRad="38100" dist="38100" dir="2700000" algn="tl">
                    <a:srgbClr val="000000">
                      <a:alpha val="43137"/>
                    </a:srgbClr>
                  </a:outerShdw>
                </a:effectLst>
                <a:latin typeface="Gabriola" panose="04040605051002020D02" pitchFamily="82" charset="0"/>
              </a:rPr>
              <a:t>127</a:t>
            </a:r>
            <a:r>
              <a:rPr lang="ro-RO" dirty="0" smtClean="0">
                <a:effectLst>
                  <a:outerShdw blurRad="38100" dist="38100" dir="2700000" algn="tl">
                    <a:srgbClr val="000000">
                      <a:alpha val="43137"/>
                    </a:srgbClr>
                  </a:outerShdw>
                </a:effectLst>
                <a:latin typeface="Gabriola" panose="04040605051002020D02" pitchFamily="82" charset="0"/>
              </a:rPr>
              <a:t>;</a:t>
            </a:r>
          </a:p>
          <a:p>
            <a:pPr marL="742950" lvl="1" indent="-285750" algn="just">
              <a:buFont typeface="Webdings" panose="05030102010509060703" pitchFamily="18" charset="2"/>
              <a:buChar char=""/>
            </a:pPr>
            <a:r>
              <a:rPr lang="ro-RO" dirty="0" smtClean="0">
                <a:effectLst>
                  <a:outerShdw blurRad="38100" dist="38100" dir="2700000" algn="tl">
                    <a:srgbClr val="000000">
                      <a:alpha val="43137"/>
                    </a:srgbClr>
                  </a:outerShdw>
                </a:effectLst>
                <a:latin typeface="Gabriola" panose="04040605051002020D02" pitchFamily="82" charset="0"/>
              </a:rPr>
              <a:t>persoane </a:t>
            </a:r>
            <a:r>
              <a:rPr lang="ro-RO" dirty="0">
                <a:effectLst>
                  <a:outerShdw blurRad="38100" dist="38100" dir="2700000" algn="tl">
                    <a:srgbClr val="000000">
                      <a:alpha val="43137"/>
                    </a:srgbClr>
                  </a:outerShdw>
                </a:effectLst>
                <a:latin typeface="Gabriola" panose="04040605051002020D02" pitchFamily="82" charset="0"/>
              </a:rPr>
              <a:t>condamnate aflate în regim închis - </a:t>
            </a:r>
            <a:r>
              <a:rPr lang="en-US" dirty="0" smtClean="0">
                <a:effectLst>
                  <a:outerShdw blurRad="38100" dist="38100" dir="2700000" algn="tl">
                    <a:srgbClr val="000000">
                      <a:alpha val="43137"/>
                    </a:srgbClr>
                  </a:outerShdw>
                </a:effectLst>
                <a:latin typeface="Gabriola" panose="04040605051002020D02" pitchFamily="82" charset="0"/>
              </a:rPr>
              <a:t>206</a:t>
            </a:r>
            <a:r>
              <a:rPr lang="ro-RO" dirty="0" smtClean="0">
                <a:effectLst>
                  <a:outerShdw blurRad="38100" dist="38100" dir="2700000" algn="tl">
                    <a:srgbClr val="000000">
                      <a:alpha val="43137"/>
                    </a:srgbClr>
                  </a:outerShdw>
                </a:effectLst>
                <a:latin typeface="Gabriola" panose="04040605051002020D02" pitchFamily="82" charset="0"/>
              </a:rPr>
              <a:t>; </a:t>
            </a:r>
          </a:p>
          <a:p>
            <a:pPr marL="742950" lvl="1" indent="-285750" algn="just">
              <a:buFont typeface="Webdings" panose="05030102010509060703" pitchFamily="18" charset="2"/>
              <a:buChar char=""/>
            </a:pPr>
            <a:r>
              <a:rPr lang="ro-RO" dirty="0" smtClean="0">
                <a:effectLst>
                  <a:outerShdw blurRad="38100" dist="38100" dir="2700000" algn="tl">
                    <a:srgbClr val="000000">
                      <a:alpha val="43137"/>
                    </a:srgbClr>
                  </a:outerShdw>
                </a:effectLst>
                <a:latin typeface="Gabriola" panose="04040605051002020D02" pitchFamily="82" charset="0"/>
              </a:rPr>
              <a:t>persoane </a:t>
            </a:r>
            <a:r>
              <a:rPr lang="ro-RO" dirty="0">
                <a:effectLst>
                  <a:outerShdw blurRad="38100" dist="38100" dir="2700000" algn="tl">
                    <a:srgbClr val="000000">
                      <a:alpha val="43137"/>
                    </a:srgbClr>
                  </a:outerShdw>
                </a:effectLst>
                <a:latin typeface="Gabriola" panose="04040605051002020D02" pitchFamily="82" charset="0"/>
              </a:rPr>
              <a:t>condamnate aflate în regim de maximă siguranță - </a:t>
            </a:r>
            <a:r>
              <a:rPr lang="en-US" dirty="0" smtClean="0">
                <a:effectLst>
                  <a:outerShdw blurRad="38100" dist="38100" dir="2700000" algn="tl">
                    <a:srgbClr val="000000">
                      <a:alpha val="43137"/>
                    </a:srgbClr>
                  </a:outerShdw>
                </a:effectLst>
                <a:latin typeface="Gabriola" panose="04040605051002020D02" pitchFamily="82" charset="0"/>
              </a:rPr>
              <a:t>92</a:t>
            </a:r>
            <a:r>
              <a:rPr lang="ro-RO" dirty="0" smtClean="0">
                <a:effectLst>
                  <a:outerShdw blurRad="38100" dist="38100" dir="2700000" algn="tl">
                    <a:srgbClr val="000000">
                      <a:alpha val="43137"/>
                    </a:srgbClr>
                  </a:outerShdw>
                </a:effectLst>
                <a:latin typeface="Gabriola" panose="04040605051002020D02" pitchFamily="82" charset="0"/>
              </a:rPr>
              <a:t>;</a:t>
            </a:r>
          </a:p>
          <a:p>
            <a:pPr marL="742950" lvl="1" indent="-285750" algn="just">
              <a:buFont typeface="Webdings" panose="05030102010509060703" pitchFamily="18" charset="2"/>
              <a:buChar char=""/>
            </a:pPr>
            <a:r>
              <a:rPr lang="ro-RO" dirty="0" smtClean="0">
                <a:effectLst>
                  <a:outerShdw blurRad="38100" dist="38100" dir="2700000" algn="tl">
                    <a:srgbClr val="000000">
                      <a:alpha val="43137"/>
                    </a:srgbClr>
                  </a:outerShdw>
                </a:effectLst>
                <a:latin typeface="Gabriola" panose="04040605051002020D02" pitchFamily="82" charset="0"/>
              </a:rPr>
              <a:t>persoane </a:t>
            </a:r>
            <a:r>
              <a:rPr lang="ro-RO" dirty="0">
                <a:effectLst>
                  <a:outerShdw blurRad="38100" dist="38100" dir="2700000" algn="tl">
                    <a:srgbClr val="000000">
                      <a:alpha val="43137"/>
                    </a:srgbClr>
                  </a:outerShdw>
                </a:effectLst>
                <a:latin typeface="Gabriola" panose="04040605051002020D02" pitchFamily="82" charset="0"/>
              </a:rPr>
              <a:t>aflate în arest preventiv – </a:t>
            </a:r>
            <a:r>
              <a:rPr lang="en-US" dirty="0" smtClean="0">
                <a:effectLst>
                  <a:outerShdw blurRad="38100" dist="38100" dir="2700000" algn="tl">
                    <a:srgbClr val="000000">
                      <a:alpha val="43137"/>
                    </a:srgbClr>
                  </a:outerShdw>
                </a:effectLst>
                <a:latin typeface="Gabriola" panose="04040605051002020D02" pitchFamily="82" charset="0"/>
              </a:rPr>
              <a:t>152</a:t>
            </a:r>
            <a:r>
              <a:rPr lang="ro-RO" dirty="0" smtClean="0">
                <a:effectLst>
                  <a:outerShdw blurRad="38100" dist="38100" dir="2700000" algn="tl">
                    <a:srgbClr val="000000">
                      <a:alpha val="43137"/>
                    </a:srgbClr>
                  </a:outerShdw>
                </a:effectLst>
                <a:latin typeface="Gabriola" panose="04040605051002020D02" pitchFamily="82" charset="0"/>
              </a:rPr>
              <a:t> </a:t>
            </a:r>
          </a:p>
          <a:p>
            <a:pPr marL="742950" lvl="1" indent="-285750" algn="just">
              <a:buFont typeface="Webdings" panose="05030102010509060703" pitchFamily="18" charset="2"/>
              <a:buChar char=""/>
            </a:pPr>
            <a:r>
              <a:rPr lang="ro-RO" dirty="0" smtClean="0">
                <a:effectLst>
                  <a:outerShdw blurRad="38100" dist="38100" dir="2700000" algn="tl">
                    <a:srgbClr val="000000">
                      <a:alpha val="43137"/>
                    </a:srgbClr>
                  </a:outerShdw>
                </a:effectLst>
                <a:latin typeface="Gabriola" panose="04040605051002020D02" pitchFamily="82" charset="0"/>
              </a:rPr>
              <a:t>persoane </a:t>
            </a:r>
            <a:r>
              <a:rPr lang="ro-RO" dirty="0">
                <a:effectLst>
                  <a:outerShdw blurRad="38100" dist="38100" dir="2700000" algn="tl">
                    <a:srgbClr val="000000">
                      <a:alpha val="43137"/>
                    </a:srgbClr>
                  </a:outerShdw>
                </a:effectLst>
                <a:latin typeface="Gabriola" panose="04040605051002020D02" pitchFamily="82" charset="0"/>
              </a:rPr>
              <a:t>aflate în perioada de carantinare și observare – </a:t>
            </a:r>
            <a:r>
              <a:rPr lang="en-US" dirty="0" smtClean="0">
                <a:effectLst>
                  <a:outerShdw blurRad="38100" dist="38100" dir="2700000" algn="tl">
                    <a:srgbClr val="000000">
                      <a:alpha val="43137"/>
                    </a:srgbClr>
                  </a:outerShdw>
                </a:effectLst>
                <a:latin typeface="Gabriola" panose="04040605051002020D02" pitchFamily="82" charset="0"/>
              </a:rPr>
              <a:t>15</a:t>
            </a:r>
            <a:r>
              <a:rPr lang="ro-RO" dirty="0" smtClean="0">
                <a:effectLst>
                  <a:outerShdw blurRad="38100" dist="38100" dir="2700000" algn="tl">
                    <a:srgbClr val="000000">
                      <a:alpha val="43137"/>
                    </a:srgbClr>
                  </a:outerShdw>
                </a:effectLst>
                <a:latin typeface="Gabriola" panose="04040605051002020D02" pitchFamily="82" charset="0"/>
              </a:rPr>
              <a:t>;</a:t>
            </a:r>
          </a:p>
          <a:p>
            <a:pPr marL="742950" lvl="1" indent="-285750" algn="just">
              <a:buFont typeface="Webdings" panose="05030102010509060703" pitchFamily="18" charset="2"/>
              <a:buChar char=""/>
            </a:pPr>
            <a:r>
              <a:rPr lang="ro-RO" dirty="0" smtClean="0">
                <a:effectLst>
                  <a:outerShdw blurRad="38100" dist="38100" dir="2700000" algn="tl">
                    <a:srgbClr val="000000">
                      <a:alpha val="43137"/>
                    </a:srgbClr>
                  </a:outerShdw>
                </a:effectLst>
                <a:latin typeface="Gabriola" panose="04040605051002020D02" pitchFamily="82" charset="0"/>
              </a:rPr>
              <a:t>persoane </a:t>
            </a:r>
            <a:r>
              <a:rPr lang="ro-RO" dirty="0">
                <a:effectLst>
                  <a:outerShdw blurRad="38100" dist="38100" dir="2700000" algn="tl">
                    <a:srgbClr val="000000">
                      <a:alpha val="43137"/>
                    </a:srgbClr>
                  </a:outerShdw>
                </a:effectLst>
                <a:latin typeface="Gabriola" panose="04040605051002020D02" pitchFamily="82" charset="0"/>
              </a:rPr>
              <a:t>aflate în regim semideschis – </a:t>
            </a:r>
            <a:r>
              <a:rPr lang="ro-RO" dirty="0" smtClean="0">
                <a:effectLst>
                  <a:outerShdw blurRad="38100" dist="38100" dir="2700000" algn="tl">
                    <a:srgbClr val="000000">
                      <a:alpha val="43137"/>
                    </a:srgbClr>
                  </a:outerShdw>
                </a:effectLst>
                <a:latin typeface="Gabriola" panose="04040605051002020D02" pitchFamily="82" charset="0"/>
              </a:rPr>
              <a:t>2</a:t>
            </a:r>
            <a:r>
              <a:rPr lang="en-US" dirty="0" smtClean="0">
                <a:effectLst>
                  <a:outerShdw blurRad="38100" dist="38100" dir="2700000" algn="tl">
                    <a:srgbClr val="000000">
                      <a:alpha val="43137"/>
                    </a:srgbClr>
                  </a:outerShdw>
                </a:effectLst>
                <a:latin typeface="Gabriola" panose="04040605051002020D02" pitchFamily="82" charset="0"/>
              </a:rPr>
              <a:t>8</a:t>
            </a:r>
            <a:r>
              <a:rPr lang="ro-RO" dirty="0" smtClean="0">
                <a:effectLst>
                  <a:outerShdw blurRad="38100" dist="38100" dir="2700000" algn="tl">
                    <a:srgbClr val="000000">
                      <a:alpha val="43137"/>
                    </a:srgbClr>
                  </a:outerShdw>
                </a:effectLst>
                <a:latin typeface="Gabriola" panose="04040605051002020D02" pitchFamily="82" charset="0"/>
              </a:rPr>
              <a:t>.</a:t>
            </a:r>
            <a:endParaRPr lang="ro-RO" dirty="0">
              <a:effectLst>
                <a:outerShdw blurRad="38100" dist="38100" dir="2700000" algn="tl">
                  <a:srgbClr val="000000">
                    <a:alpha val="43137"/>
                  </a:srgbClr>
                </a:outerShdw>
              </a:effectLst>
              <a:latin typeface="Gabriola" panose="04040605051002020D02" pitchFamily="82" charset="0"/>
            </a:endParaRPr>
          </a:p>
        </p:txBody>
      </p:sp>
      <p:sp>
        <p:nvSpPr>
          <p:cNvPr id="11" name="Rectangle 10"/>
          <p:cNvSpPr/>
          <p:nvPr/>
        </p:nvSpPr>
        <p:spPr>
          <a:xfrm>
            <a:off x="6410334" y="-79624"/>
            <a:ext cx="2018502" cy="479618"/>
          </a:xfrm>
          <a:prstGeom prst="rect">
            <a:avLst/>
          </a:prstGeom>
          <a:effectLst>
            <a:reflection blurRad="6350" stA="50000" endA="300" endPos="90000" dist="50800" dir="5400000" sy="-100000" algn="bl" rotWithShape="0"/>
          </a:effectLst>
        </p:spPr>
        <p:txBody>
          <a:bodyPr wrap="none">
            <a:spAutoFit/>
          </a:bodyPr>
          <a:lstStyle/>
          <a:p>
            <a:pPr algn="ctr">
              <a:lnSpc>
                <a:spcPct val="115000"/>
              </a:lnSpc>
              <a:spcAft>
                <a:spcPts val="0"/>
              </a:spcAft>
            </a:pPr>
            <a:r>
              <a:rPr lang="ro-RO" sz="24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rPr>
              <a:t>Persoane </a:t>
            </a:r>
            <a:r>
              <a:rPr lang="ro-RO" sz="2400"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rPr>
              <a:t>custodiate</a:t>
            </a:r>
            <a:endParaRPr lang="ro-RO" sz="24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p:txBody>
      </p:sp>
      <p:sp>
        <p:nvSpPr>
          <p:cNvPr id="2" name="Rectangle 1"/>
          <p:cNvSpPr/>
          <p:nvPr/>
        </p:nvSpPr>
        <p:spPr>
          <a:xfrm>
            <a:off x="220444" y="783456"/>
            <a:ext cx="8703111" cy="1200329"/>
          </a:xfrm>
          <a:prstGeom prst="rect">
            <a:avLst/>
          </a:prstGeom>
        </p:spPr>
        <p:txBody>
          <a:bodyPr wrap="square">
            <a:spAutoFit/>
          </a:bodyPr>
          <a:lstStyle/>
          <a:p>
            <a:pPr marL="180340" algn="ctr">
              <a:spcAft>
                <a:spcPts val="0"/>
              </a:spcAft>
            </a:pPr>
            <a:r>
              <a:rPr lang="ro-RO" dirty="0" err="1">
                <a:latin typeface="Lucida Handwriting" panose="03010101010101010101" pitchFamily="66" charset="0"/>
                <a:ea typeface="Calibri" panose="020F0502020204030204" pitchFamily="34" charset="0"/>
                <a:cs typeface="Arial" panose="020B0604020202020204" pitchFamily="34" charset="0"/>
              </a:rPr>
              <a:t>Populaţia</a:t>
            </a:r>
            <a:r>
              <a:rPr lang="ro-RO" dirty="0">
                <a:latin typeface="Lucida Handwriting" panose="03010101010101010101" pitchFamily="66" charset="0"/>
                <a:ea typeface="Calibri" panose="020F0502020204030204" pitchFamily="34" charset="0"/>
                <a:cs typeface="Arial" panose="020B0604020202020204" pitchFamily="34" charset="0"/>
              </a:rPr>
              <a:t> carcerală </a:t>
            </a:r>
            <a:r>
              <a:rPr lang="ro-RO" dirty="0" smtClean="0">
                <a:latin typeface="Lucida Handwriting" panose="03010101010101010101" pitchFamily="66" charset="0"/>
                <a:ea typeface="Calibri" panose="020F0502020204030204" pitchFamily="34" charset="0"/>
                <a:cs typeface="Arial" panose="020B0604020202020204" pitchFamily="34" charset="0"/>
              </a:rPr>
              <a:t>provine, </a:t>
            </a:r>
            <a:r>
              <a:rPr lang="ro-RO" dirty="0">
                <a:latin typeface="Lucida Handwriting" panose="03010101010101010101" pitchFamily="66" charset="0"/>
                <a:ea typeface="Calibri" panose="020F0502020204030204" pitchFamily="34" charset="0"/>
                <a:cs typeface="Arial" panose="020B0604020202020204" pitchFamily="34" charset="0"/>
              </a:rPr>
              <a:t>în </a:t>
            </a:r>
            <a:r>
              <a:rPr lang="ro-RO" dirty="0" err="1">
                <a:latin typeface="Lucida Handwriting" panose="03010101010101010101" pitchFamily="66" charset="0"/>
                <a:ea typeface="Calibri" panose="020F0502020204030204" pitchFamily="34" charset="0"/>
                <a:cs typeface="Arial" panose="020B0604020202020204" pitchFamily="34" charset="0"/>
              </a:rPr>
              <a:t>proporţie</a:t>
            </a:r>
            <a:r>
              <a:rPr lang="ro-RO" dirty="0">
                <a:latin typeface="Lucida Handwriting" panose="03010101010101010101" pitchFamily="66" charset="0"/>
                <a:ea typeface="Calibri" panose="020F0502020204030204" pitchFamily="34" charset="0"/>
                <a:cs typeface="Arial" panose="020B0604020202020204" pitchFamily="34" charset="0"/>
              </a:rPr>
              <a:t> de 88 </a:t>
            </a:r>
            <a:r>
              <a:rPr lang="ro-RO" dirty="0" smtClean="0">
                <a:latin typeface="Lucida Handwriting" panose="03010101010101010101" pitchFamily="66" charset="0"/>
                <a:ea typeface="Calibri" panose="020F0502020204030204" pitchFamily="34" charset="0"/>
                <a:cs typeface="Arial" panose="020B0604020202020204" pitchFamily="34" charset="0"/>
              </a:rPr>
              <a:t>%, </a:t>
            </a:r>
            <a:r>
              <a:rPr lang="ro-RO" dirty="0">
                <a:latin typeface="Lucida Handwriting" panose="03010101010101010101" pitchFamily="66" charset="0"/>
                <a:ea typeface="Calibri" panose="020F0502020204030204" pitchFamily="34" charset="0"/>
                <a:cs typeface="Arial" panose="020B0604020202020204" pitchFamily="34" charset="0"/>
              </a:rPr>
              <a:t>din regiunea Nord-Est, atât din mediul </a:t>
            </a:r>
            <a:r>
              <a:rPr lang="ro-RO" dirty="0" smtClean="0">
                <a:latin typeface="Lucida Handwriting" panose="03010101010101010101" pitchFamily="66" charset="0"/>
                <a:ea typeface="Calibri" panose="020F0502020204030204" pitchFamily="34" charset="0"/>
                <a:cs typeface="Arial" panose="020B0604020202020204" pitchFamily="34" charset="0"/>
              </a:rPr>
              <a:t>urban, </a:t>
            </a:r>
            <a:r>
              <a:rPr lang="ro-RO" dirty="0">
                <a:latin typeface="Lucida Handwriting" panose="03010101010101010101" pitchFamily="66" charset="0"/>
                <a:ea typeface="Calibri" panose="020F0502020204030204" pitchFamily="34" charset="0"/>
                <a:cs typeface="Arial" panose="020B0604020202020204" pitchFamily="34" charset="0"/>
              </a:rPr>
              <a:t>cât </a:t>
            </a:r>
            <a:r>
              <a:rPr lang="ro-RO" dirty="0" err="1">
                <a:latin typeface="Lucida Handwriting" panose="03010101010101010101" pitchFamily="66" charset="0"/>
                <a:ea typeface="Calibri" panose="020F0502020204030204" pitchFamily="34" charset="0"/>
                <a:cs typeface="Arial" panose="020B0604020202020204" pitchFamily="34" charset="0"/>
              </a:rPr>
              <a:t>şi</a:t>
            </a:r>
            <a:r>
              <a:rPr lang="ro-RO" dirty="0">
                <a:latin typeface="Lucida Handwriting" panose="03010101010101010101" pitchFamily="66" charset="0"/>
                <a:ea typeface="Calibri" panose="020F0502020204030204" pitchFamily="34" charset="0"/>
                <a:cs typeface="Arial" panose="020B0604020202020204" pitchFamily="34" charset="0"/>
              </a:rPr>
              <a:t> din mediul </a:t>
            </a:r>
            <a:r>
              <a:rPr lang="ro-RO" dirty="0" smtClean="0">
                <a:latin typeface="Lucida Handwriting" panose="03010101010101010101" pitchFamily="66" charset="0"/>
                <a:ea typeface="Calibri" panose="020F0502020204030204" pitchFamily="34" charset="0"/>
                <a:cs typeface="Arial" panose="020B0604020202020204" pitchFamily="34" charset="0"/>
              </a:rPr>
              <a:t>rural, </a:t>
            </a:r>
            <a:r>
              <a:rPr lang="ro-RO" dirty="0" err="1" smtClean="0">
                <a:latin typeface="Lucida Handwriting" panose="03010101010101010101" pitchFamily="66" charset="0"/>
                <a:ea typeface="Calibri" panose="020F0502020204030204" pitchFamily="34" charset="0"/>
                <a:cs typeface="Arial" panose="020B0604020202020204" pitchFamily="34" charset="0"/>
              </a:rPr>
              <a:t>şi</a:t>
            </a:r>
            <a:r>
              <a:rPr lang="ro-RO" dirty="0" smtClean="0">
                <a:latin typeface="Lucida Handwriting" panose="03010101010101010101" pitchFamily="66" charset="0"/>
                <a:ea typeface="Calibri" panose="020F0502020204030204" pitchFamily="34" charset="0"/>
                <a:cs typeface="Arial" panose="020B0604020202020204" pitchFamily="34" charset="0"/>
              </a:rPr>
              <a:t>, temporar, </a:t>
            </a:r>
            <a:r>
              <a:rPr lang="ro-RO" dirty="0">
                <a:latin typeface="Lucida Handwriting" panose="03010101010101010101" pitchFamily="66" charset="0"/>
                <a:ea typeface="Calibri" panose="020F0502020204030204" pitchFamily="34" charset="0"/>
                <a:cs typeface="Arial" panose="020B0604020202020204" pitchFamily="34" charset="0"/>
              </a:rPr>
              <a:t>din alte </a:t>
            </a:r>
            <a:r>
              <a:rPr lang="ro-RO" dirty="0" smtClean="0">
                <a:latin typeface="Lucida Handwriting" panose="03010101010101010101" pitchFamily="66" charset="0"/>
                <a:ea typeface="Calibri" panose="020F0502020204030204" pitchFamily="34" charset="0"/>
                <a:cs typeface="Arial" panose="020B0604020202020204" pitchFamily="34" charset="0"/>
              </a:rPr>
              <a:t>regiuni, </a:t>
            </a:r>
            <a:r>
              <a:rPr lang="ro-RO" dirty="0">
                <a:latin typeface="Lucida Handwriting" panose="03010101010101010101" pitchFamily="66" charset="0"/>
                <a:ea typeface="Calibri" panose="020F0502020204030204" pitchFamily="34" charset="0"/>
                <a:cs typeface="Arial" panose="020B0604020202020204" pitchFamily="34" charset="0"/>
              </a:rPr>
              <a:t>pe durata afacerilor judiciare la </a:t>
            </a:r>
            <a:r>
              <a:rPr lang="ro-RO" dirty="0" err="1">
                <a:latin typeface="Lucida Handwriting" panose="03010101010101010101" pitchFamily="66" charset="0"/>
                <a:ea typeface="Calibri" panose="020F0502020204030204" pitchFamily="34" charset="0"/>
                <a:cs typeface="Arial" panose="020B0604020202020204" pitchFamily="34" charset="0"/>
              </a:rPr>
              <a:t>instanţele</a:t>
            </a:r>
            <a:r>
              <a:rPr lang="ro-RO" dirty="0">
                <a:latin typeface="Lucida Handwriting" panose="03010101010101010101" pitchFamily="66" charset="0"/>
                <a:ea typeface="Calibri" panose="020F0502020204030204" pitchFamily="34" charset="0"/>
                <a:cs typeface="Arial" panose="020B0604020202020204" pitchFamily="34" charset="0"/>
              </a:rPr>
              <a:t> de judecată locale.</a:t>
            </a:r>
            <a:r>
              <a:rPr lang="ro-RO" sz="1400" dirty="0">
                <a:solidFill>
                  <a:srgbClr val="000000"/>
                </a:solidFill>
                <a:latin typeface="Lucida Handwriting" panose="03010101010101010101" pitchFamily="66" charset="0"/>
                <a:ea typeface="Times New Roman" panose="02020603050405020304" pitchFamily="18" charset="0"/>
                <a:cs typeface="Times New Roman" panose="02020603050405020304" pitchFamily="18" charset="0"/>
              </a:rPr>
              <a:t> </a:t>
            </a:r>
            <a:endParaRPr lang="en-US" sz="1400" dirty="0">
              <a:effectLst/>
              <a:latin typeface="Lucida Handwriting" panose="03010101010101010101" pitchFamily="66" charset="0"/>
              <a:ea typeface="Calibri" panose="020F0502020204030204" pitchFamily="34" charset="0"/>
              <a:cs typeface="Times New Roman" panose="02020603050405020304" pitchFamily="18" charset="0"/>
            </a:endParaRPr>
          </a:p>
        </p:txBody>
      </p:sp>
      <p:sp>
        <p:nvSpPr>
          <p:cNvPr id="3" name="Rectangle 2"/>
          <p:cNvSpPr/>
          <p:nvPr/>
        </p:nvSpPr>
        <p:spPr>
          <a:xfrm>
            <a:off x="-149453" y="5243819"/>
            <a:ext cx="9073008" cy="1446550"/>
          </a:xfrm>
          <a:prstGeom prst="rect">
            <a:avLst/>
          </a:prstGeom>
        </p:spPr>
        <p:txBody>
          <a:bodyPr wrap="square">
            <a:spAutoFit/>
          </a:bodyPr>
          <a:lstStyle/>
          <a:p>
            <a:pPr marL="180340" indent="179705" algn="just">
              <a:spcAft>
                <a:spcPts val="0"/>
              </a:spcAft>
            </a:pPr>
            <a:r>
              <a:rPr lang="ro-RO" sz="1400" u="sng" dirty="0" smtClean="0">
                <a:latin typeface="Gabriola" panose="04040605051002020D02" pitchFamily="82" charset="0"/>
                <a:ea typeface="Calibri" panose="020F0502020204030204" pitchFamily="34" charset="0"/>
                <a:cs typeface="Arial" panose="020B0604020202020204" pitchFamily="34" charset="0"/>
              </a:rPr>
              <a:t>Caracteristici categorii de persoane </a:t>
            </a:r>
            <a:r>
              <a:rPr lang="ro-RO" sz="1400" u="sng" dirty="0" err="1" smtClean="0">
                <a:latin typeface="Gabriola" panose="04040605051002020D02" pitchFamily="82" charset="0"/>
                <a:ea typeface="Calibri" panose="020F0502020204030204" pitchFamily="34" charset="0"/>
                <a:cs typeface="Arial" panose="020B0604020202020204" pitchFamily="34" charset="0"/>
              </a:rPr>
              <a:t>custodiate</a:t>
            </a:r>
            <a:r>
              <a:rPr lang="ro-RO" sz="1400" dirty="0" smtClean="0">
                <a:latin typeface="Gabriola" panose="04040605051002020D02" pitchFamily="82" charset="0"/>
                <a:ea typeface="Calibri" panose="020F0502020204030204" pitchFamily="34" charset="0"/>
                <a:cs typeface="Arial" panose="020B0604020202020204" pitchFamily="34" charset="0"/>
              </a:rPr>
              <a:t>:</a:t>
            </a:r>
          </a:p>
          <a:p>
            <a:pPr marL="466090" indent="-285750" algn="just">
              <a:spcAft>
                <a:spcPts val="0"/>
              </a:spcAft>
              <a:buFont typeface="Wingdings" panose="05000000000000000000" pitchFamily="2" charset="2"/>
              <a:buChar char=""/>
            </a:pPr>
            <a:r>
              <a:rPr lang="ro-RO" sz="1400" dirty="0" smtClean="0">
                <a:latin typeface="Gabriola" panose="04040605051002020D02" pitchFamily="82" charset="0"/>
                <a:ea typeface="Calibri" panose="020F0502020204030204" pitchFamily="34" charset="0"/>
                <a:cs typeface="Arial" panose="020B0604020202020204" pitchFamily="34" charset="0"/>
              </a:rPr>
              <a:t>de </a:t>
            </a:r>
            <a:r>
              <a:rPr lang="ro-RO" sz="1400" dirty="0">
                <a:latin typeface="Gabriola" panose="04040605051002020D02" pitchFamily="82" charset="0"/>
                <a:ea typeface="Calibri" panose="020F0502020204030204" pitchFamily="34" charset="0"/>
                <a:cs typeface="Arial" panose="020B0604020202020204" pitchFamily="34" charset="0"/>
              </a:rPr>
              <a:t>la 18 ani și până peste 60 de ani, cu </a:t>
            </a:r>
            <a:r>
              <a:rPr lang="ro-RO" sz="1400" dirty="0" err="1">
                <a:latin typeface="Gabriola" panose="04040605051002020D02" pitchFamily="82" charset="0"/>
                <a:ea typeface="Calibri" panose="020F0502020204030204" pitchFamily="34" charset="0"/>
                <a:cs typeface="Arial" panose="020B0604020202020204" pitchFamily="34" charset="0"/>
              </a:rPr>
              <a:t>prepoderență</a:t>
            </a:r>
            <a:r>
              <a:rPr lang="ro-RO" sz="1400" dirty="0">
                <a:latin typeface="Gabriola" panose="04040605051002020D02" pitchFamily="82" charset="0"/>
                <a:ea typeface="Calibri" panose="020F0502020204030204" pitchFamily="34" charset="0"/>
                <a:cs typeface="Arial" panose="020B0604020202020204" pitchFamily="34" charset="0"/>
              </a:rPr>
              <a:t> mare între 21 și 40 de ani</a:t>
            </a:r>
            <a:r>
              <a:rPr lang="ro-RO" sz="1400" dirty="0" smtClean="0">
                <a:latin typeface="Gabriola" panose="04040605051002020D02" pitchFamily="82" charset="0"/>
                <a:ea typeface="Calibri" panose="020F0502020204030204" pitchFamily="34" charset="0"/>
                <a:cs typeface="Arial" panose="020B0604020202020204" pitchFamily="34" charset="0"/>
              </a:rPr>
              <a:t>;</a:t>
            </a:r>
            <a:endParaRPr lang="ro-RO" sz="1100" dirty="0" smtClean="0">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Wingdings" panose="05000000000000000000" pitchFamily="2" charset="2"/>
              <a:buChar char=""/>
            </a:pPr>
            <a:r>
              <a:rPr lang="ro-RO" sz="1400" dirty="0" smtClean="0">
                <a:latin typeface="Gabriola" panose="04040605051002020D02" pitchFamily="82" charset="0"/>
                <a:ea typeface="Calibri" panose="020F0502020204030204" pitchFamily="34" charset="0"/>
                <a:cs typeface="Arial" panose="020B0604020202020204" pitchFamily="34" charset="0"/>
              </a:rPr>
              <a:t> </a:t>
            </a:r>
            <a:r>
              <a:rPr lang="ro-RO" sz="1400" dirty="0">
                <a:latin typeface="Gabriola" panose="04040605051002020D02" pitchFamily="82" charset="0"/>
                <a:ea typeface="Calibri" panose="020F0502020204030204" pitchFamily="34" charset="0"/>
                <a:cs typeface="Arial" panose="020B0604020202020204" pitchFamily="34" charset="0"/>
              </a:rPr>
              <a:t>de la </a:t>
            </a:r>
            <a:r>
              <a:rPr lang="ro-RO" sz="1400" dirty="0" err="1" smtClean="0">
                <a:latin typeface="Gabriola" panose="04040605051002020D02" pitchFamily="82" charset="0"/>
                <a:ea typeface="Calibri" panose="020F0502020204030204" pitchFamily="34" charset="0"/>
                <a:cs typeface="Arial" panose="020B0604020202020204" pitchFamily="34" charset="0"/>
              </a:rPr>
              <a:t>analfabeţi</a:t>
            </a:r>
            <a:r>
              <a:rPr lang="ro-RO" sz="1400" dirty="0" smtClean="0">
                <a:latin typeface="Gabriola" panose="04040605051002020D02" pitchFamily="82" charset="0"/>
                <a:ea typeface="Calibri" panose="020F0502020204030204" pitchFamily="34" charset="0"/>
                <a:cs typeface="Arial" panose="020B0604020202020204" pitchFamily="34" charset="0"/>
              </a:rPr>
              <a:t>, </a:t>
            </a:r>
            <a:r>
              <a:rPr lang="ro-RO" sz="1400" dirty="0">
                <a:latin typeface="Gabriola" panose="04040605051002020D02" pitchFamily="82" charset="0"/>
                <a:ea typeface="Calibri" panose="020F0502020204030204" pitchFamily="34" charset="0"/>
                <a:cs typeface="Arial" panose="020B0604020202020204" pitchFamily="34" charset="0"/>
              </a:rPr>
              <a:t>până la studii superioare (rată crescută a abandonului </a:t>
            </a:r>
            <a:r>
              <a:rPr lang="ro-RO" sz="1400" dirty="0" err="1">
                <a:latin typeface="Gabriola" panose="04040605051002020D02" pitchFamily="82" charset="0"/>
                <a:ea typeface="Calibri" panose="020F0502020204030204" pitchFamily="34" charset="0"/>
                <a:cs typeface="Arial" panose="020B0604020202020204" pitchFamily="34" charset="0"/>
              </a:rPr>
              <a:t>şcolar</a:t>
            </a:r>
            <a:r>
              <a:rPr lang="ro-RO" sz="1400" dirty="0">
                <a:latin typeface="Gabriola" panose="04040605051002020D02" pitchFamily="82" charset="0"/>
                <a:ea typeface="Calibri" panose="020F0502020204030204" pitchFamily="34" charset="0"/>
                <a:cs typeface="Arial" panose="020B0604020202020204" pitchFamily="34" charset="0"/>
              </a:rPr>
              <a:t> atât înaintea cât </a:t>
            </a:r>
            <a:r>
              <a:rPr lang="ro-RO" sz="1400" dirty="0" err="1">
                <a:latin typeface="Gabriola" panose="04040605051002020D02" pitchFamily="82" charset="0"/>
                <a:ea typeface="Calibri" panose="020F0502020204030204" pitchFamily="34" charset="0"/>
                <a:cs typeface="Arial" panose="020B0604020202020204" pitchFamily="34" charset="0"/>
              </a:rPr>
              <a:t>şi</a:t>
            </a:r>
            <a:r>
              <a:rPr lang="ro-RO" sz="1400" dirty="0">
                <a:latin typeface="Gabriola" panose="04040605051002020D02" pitchFamily="82" charset="0"/>
                <a:ea typeface="Calibri" panose="020F0502020204030204" pitchFamily="34" charset="0"/>
                <a:cs typeface="Arial" panose="020B0604020202020204" pitchFamily="34" charset="0"/>
              </a:rPr>
              <a:t> odată cu momentul arestării</a:t>
            </a:r>
            <a:r>
              <a:rPr lang="ro-RO" sz="1400" dirty="0" smtClean="0">
                <a:latin typeface="Gabriola" panose="04040605051002020D02" pitchFamily="82" charset="0"/>
                <a:ea typeface="Calibri" panose="020F0502020204030204" pitchFamily="34" charset="0"/>
                <a:cs typeface="Arial" panose="020B0604020202020204" pitchFamily="34" charset="0"/>
              </a:rPr>
              <a:t>);</a:t>
            </a:r>
            <a:endParaRPr lang="ro-RO" sz="1100" dirty="0" smtClean="0">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Wingdings" panose="05000000000000000000" pitchFamily="2" charset="2"/>
              <a:buChar char=""/>
            </a:pPr>
            <a:r>
              <a:rPr lang="ro-RO" sz="1400" dirty="0" smtClean="0">
                <a:latin typeface="Gabriola" panose="04040605051002020D02" pitchFamily="82" charset="0"/>
                <a:ea typeface="Calibri" panose="020F0502020204030204" pitchFamily="34" charset="0"/>
                <a:cs typeface="Arial" panose="020B0604020202020204" pitchFamily="34" charset="0"/>
              </a:rPr>
              <a:t>de </a:t>
            </a:r>
            <a:r>
              <a:rPr lang="ro-RO" sz="1400" dirty="0">
                <a:latin typeface="Gabriola" panose="04040605051002020D02" pitchFamily="82" charset="0"/>
                <a:ea typeface="Calibri" panose="020F0502020204030204" pitchFamily="34" charset="0"/>
                <a:cs typeface="Arial" panose="020B0604020202020204" pitchFamily="34" charset="0"/>
              </a:rPr>
              <a:t>la </a:t>
            </a:r>
            <a:r>
              <a:rPr lang="ro-RO" sz="1400" dirty="0" err="1">
                <a:latin typeface="Gabriola" panose="04040605051002020D02" pitchFamily="82" charset="0"/>
                <a:ea typeface="Calibri" panose="020F0502020204030204" pitchFamily="34" charset="0"/>
                <a:cs typeface="Arial" panose="020B0604020202020204" pitchFamily="34" charset="0"/>
              </a:rPr>
              <a:t>necalificaţi</a:t>
            </a:r>
            <a:r>
              <a:rPr lang="ro-RO" sz="1400" dirty="0">
                <a:latin typeface="Gabriola" panose="04040605051002020D02" pitchFamily="82" charset="0"/>
                <a:ea typeface="Calibri" panose="020F0502020204030204" pitchFamily="34" charset="0"/>
                <a:cs typeface="Arial" panose="020B0604020202020204" pitchFamily="34" charset="0"/>
              </a:rPr>
              <a:t>, agricultori, zilieri, până la studii superioare </a:t>
            </a:r>
            <a:r>
              <a:rPr lang="ro-RO" sz="1400" dirty="0" smtClean="0">
                <a:latin typeface="Gabriola" panose="04040605051002020D02" pitchFamily="82" charset="0"/>
                <a:ea typeface="Calibri" panose="020F0502020204030204" pitchFamily="34" charset="0"/>
                <a:cs typeface="Arial" panose="020B0604020202020204" pitchFamily="34" charset="0"/>
              </a:rPr>
              <a:t>finalizate;</a:t>
            </a:r>
            <a:endParaRPr lang="ro-RO" sz="1100" dirty="0" smtClean="0">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Wingdings" panose="05000000000000000000" pitchFamily="2" charset="2"/>
              <a:buChar char=""/>
            </a:pPr>
            <a:r>
              <a:rPr lang="ro-RO" sz="1400" dirty="0" smtClean="0">
                <a:latin typeface="Gabriola" panose="04040605051002020D02" pitchFamily="82" charset="0"/>
                <a:ea typeface="Calibri" panose="020F0502020204030204" pitchFamily="34" charset="0"/>
                <a:cs typeface="Arial" panose="020B0604020202020204" pitchFamily="34" charset="0"/>
              </a:rPr>
              <a:t>de </a:t>
            </a:r>
            <a:r>
              <a:rPr lang="ro-RO" sz="1400" dirty="0">
                <a:latin typeface="Gabriola" panose="04040605051002020D02" pitchFamily="82" charset="0"/>
                <a:ea typeface="Calibri" panose="020F0502020204030204" pitchFamily="34" charset="0"/>
                <a:cs typeface="Arial" panose="020B0604020202020204" pitchFamily="34" charset="0"/>
              </a:rPr>
              <a:t>la fapte </a:t>
            </a:r>
            <a:r>
              <a:rPr lang="ro-RO" sz="1400" dirty="0" smtClean="0">
                <a:latin typeface="Gabriola" panose="04040605051002020D02" pitchFamily="82" charset="0"/>
                <a:ea typeface="Calibri" panose="020F0502020204030204" pitchFamily="34" charset="0"/>
                <a:cs typeface="Arial" panose="020B0604020202020204" pitchFamily="34" charset="0"/>
              </a:rPr>
              <a:t>simple, </a:t>
            </a:r>
            <a:r>
              <a:rPr lang="ro-RO" sz="1400" dirty="0">
                <a:latin typeface="Gabriola" panose="04040605051002020D02" pitchFamily="82" charset="0"/>
                <a:ea typeface="Calibri" panose="020F0502020204030204" pitchFamily="34" charset="0"/>
                <a:cs typeface="Arial" panose="020B0604020202020204" pitchFamily="34" charset="0"/>
              </a:rPr>
              <a:t>până la </a:t>
            </a:r>
            <a:r>
              <a:rPr lang="ro-RO" sz="1400" dirty="0" err="1">
                <a:latin typeface="Gabriola" panose="04040605051002020D02" pitchFamily="82" charset="0"/>
                <a:ea typeface="Calibri" panose="020F0502020204030204" pitchFamily="34" charset="0"/>
                <a:cs typeface="Arial" panose="020B0604020202020204" pitchFamily="34" charset="0"/>
              </a:rPr>
              <a:t>infracţiuni</a:t>
            </a:r>
            <a:r>
              <a:rPr lang="ro-RO" sz="1400" dirty="0">
                <a:latin typeface="Gabriola" panose="04040605051002020D02" pitchFamily="82" charset="0"/>
                <a:ea typeface="Calibri" panose="020F0502020204030204" pitchFamily="34" charset="0"/>
                <a:cs typeface="Arial" panose="020B0604020202020204" pitchFamily="34" charset="0"/>
              </a:rPr>
              <a:t> grave cu </a:t>
            </a:r>
            <a:r>
              <a:rPr lang="ro-RO" sz="1400" dirty="0" err="1">
                <a:latin typeface="Gabriola" panose="04040605051002020D02" pitchFamily="82" charset="0"/>
                <a:ea typeface="Calibri" panose="020F0502020204030204" pitchFamily="34" charset="0"/>
                <a:cs typeface="Arial" panose="020B0604020202020204" pitchFamily="34" charset="0"/>
              </a:rPr>
              <a:t>violenţă</a:t>
            </a:r>
            <a:r>
              <a:rPr lang="ro-RO" sz="1400" dirty="0">
                <a:latin typeface="Gabriola" panose="04040605051002020D02" pitchFamily="82" charset="0"/>
                <a:ea typeface="Calibri" panose="020F0502020204030204" pitchFamily="34" charset="0"/>
                <a:cs typeface="Arial" panose="020B0604020202020204" pitchFamily="34" charset="0"/>
              </a:rPr>
              <a:t>;</a:t>
            </a:r>
            <a:r>
              <a:rPr lang="ro-RO" sz="1600" b="1" i="1" dirty="0">
                <a:latin typeface="Gabriola" panose="04040605051002020D02" pitchFamily="82" charset="0"/>
                <a:ea typeface="Times New Roman" panose="02020603050405020304" pitchFamily="18" charset="0"/>
                <a:cs typeface="Times New Roman" panose="02020603050405020304" pitchFamily="18" charset="0"/>
              </a:rPr>
              <a:t> </a:t>
            </a:r>
            <a:endParaRPr lang="ro-RO" sz="1100" dirty="0" smtClean="0">
              <a:latin typeface="Gabriola" panose="04040605051002020D02" pitchFamily="82" charset="0"/>
              <a:ea typeface="Times New Roman" panose="02020603050405020304" pitchFamily="18" charset="0"/>
              <a:cs typeface="Times New Roman" panose="02020603050405020304" pitchFamily="18" charset="0"/>
            </a:endParaRPr>
          </a:p>
          <a:p>
            <a:pPr marL="466090" indent="-285750" algn="just">
              <a:spcAft>
                <a:spcPts val="0"/>
              </a:spcAft>
              <a:buFont typeface="Wingdings" panose="05000000000000000000" pitchFamily="2" charset="2"/>
              <a:buChar char=""/>
            </a:pPr>
            <a:r>
              <a:rPr lang="ro-RO" sz="1400" dirty="0" smtClean="0">
                <a:latin typeface="Gabriola" panose="04040605051002020D02" pitchFamily="82" charset="0"/>
                <a:ea typeface="Calibri" panose="020F0502020204030204" pitchFamily="34" charset="0"/>
                <a:cs typeface="Arial" panose="020B0604020202020204" pitchFamily="34" charset="0"/>
              </a:rPr>
              <a:t>durate </a:t>
            </a:r>
            <a:r>
              <a:rPr lang="ro-RO" sz="1400" dirty="0">
                <a:latin typeface="Gabriola" panose="04040605051002020D02" pitchFamily="82" charset="0"/>
                <a:ea typeface="Calibri" panose="020F0502020204030204" pitchFamily="34" charset="0"/>
                <a:cs typeface="Arial" panose="020B0604020202020204" pitchFamily="34" charset="0"/>
              </a:rPr>
              <a:t>ale pedepsei de la 1 </a:t>
            </a:r>
            <a:r>
              <a:rPr lang="ro-RO" sz="1400" dirty="0" smtClean="0">
                <a:latin typeface="Gabriola" panose="04040605051002020D02" pitchFamily="82" charset="0"/>
                <a:ea typeface="Calibri" panose="020F0502020204030204" pitchFamily="34" charset="0"/>
                <a:cs typeface="Arial" panose="020B0604020202020204" pitchFamily="34" charset="0"/>
              </a:rPr>
              <a:t>lună, </a:t>
            </a:r>
            <a:r>
              <a:rPr lang="ro-RO" sz="1400" dirty="0">
                <a:latin typeface="Gabriola" panose="04040605051002020D02" pitchFamily="82" charset="0"/>
                <a:ea typeface="Calibri" panose="020F0502020204030204" pitchFamily="34" charset="0"/>
                <a:cs typeface="Arial" panose="020B0604020202020204" pitchFamily="34" charset="0"/>
              </a:rPr>
              <a:t>până la </a:t>
            </a:r>
            <a:r>
              <a:rPr lang="ro-RO" sz="1400" dirty="0" err="1">
                <a:latin typeface="Gabriola" panose="04040605051002020D02" pitchFamily="82" charset="0"/>
                <a:ea typeface="Calibri" panose="020F0502020204030204" pitchFamily="34" charset="0"/>
                <a:cs typeface="Arial" panose="020B0604020202020204" pitchFamily="34" charset="0"/>
              </a:rPr>
              <a:t>detenţie</a:t>
            </a:r>
            <a:r>
              <a:rPr lang="ro-RO" sz="1400" dirty="0">
                <a:latin typeface="Gabriola" panose="04040605051002020D02" pitchFamily="82" charset="0"/>
                <a:ea typeface="Calibri" panose="020F0502020204030204" pitchFamily="34" charset="0"/>
                <a:cs typeface="Arial" panose="020B0604020202020204" pitchFamily="34" charset="0"/>
              </a:rPr>
              <a:t> pe </a:t>
            </a:r>
            <a:r>
              <a:rPr lang="ro-RO" sz="1400" dirty="0" err="1">
                <a:latin typeface="Gabriola" panose="04040605051002020D02" pitchFamily="82" charset="0"/>
                <a:ea typeface="Calibri" panose="020F0502020204030204" pitchFamily="34" charset="0"/>
                <a:cs typeface="Arial" panose="020B0604020202020204" pitchFamily="34" charset="0"/>
              </a:rPr>
              <a:t>viaţă</a:t>
            </a:r>
            <a:r>
              <a:rPr lang="ro-RO" sz="1400" dirty="0">
                <a:latin typeface="Gabriola" panose="04040605051002020D02" pitchFamily="82" charset="0"/>
                <a:ea typeface="Calibri" panose="020F0502020204030204" pitchFamily="34" charset="0"/>
                <a:cs typeface="Arial" panose="020B0604020202020204" pitchFamily="34" charset="0"/>
              </a:rPr>
              <a:t>.</a:t>
            </a:r>
            <a:r>
              <a:rPr lang="ro-RO" sz="1600" b="1" i="1" dirty="0">
                <a:latin typeface="Gabriola" panose="04040605051002020D02" pitchFamily="82" charset="0"/>
                <a:ea typeface="Times New Roman" panose="02020603050405020304" pitchFamily="18" charset="0"/>
                <a:cs typeface="Times New Roman" panose="02020603050405020304" pitchFamily="18" charset="0"/>
              </a:rPr>
              <a:t> </a:t>
            </a:r>
            <a:endParaRPr lang="en-US" sz="1100" dirty="0">
              <a:effectLst/>
              <a:latin typeface="Gabriola" panose="04040605051002020D02" pitchFamily="82"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5" cstate="email">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4687237" y="2658496"/>
            <a:ext cx="4558555" cy="2968362"/>
          </a:xfrm>
          <a:prstGeom prst="rect">
            <a:avLst/>
          </a:prstGeom>
        </p:spPr>
      </p:pic>
    </p:spTree>
    <p:extLst>
      <p:ext uri="{BB962C8B-B14F-4D97-AF65-F5344CB8AC3E}">
        <p14:creationId xmlns:p14="http://schemas.microsoft.com/office/powerpoint/2010/main" val="1091810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2000"/>
                                        <p:tgtEl>
                                          <p:spTgt spid="2"/>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2250" fill="hold"/>
                                        <p:tgtEl>
                                          <p:spTgt spid="4"/>
                                        </p:tgtEl>
                                        <p:attrNameLst>
                                          <p:attrName>ppt_w</p:attrName>
                                        </p:attrNameLst>
                                      </p:cBhvr>
                                      <p:tavLst>
                                        <p:tav tm="0">
                                          <p:val>
                                            <p:fltVal val="0"/>
                                          </p:val>
                                        </p:tav>
                                        <p:tav tm="100000">
                                          <p:val>
                                            <p:strVal val="#ppt_w"/>
                                          </p:val>
                                        </p:tav>
                                      </p:tavLst>
                                    </p:anim>
                                    <p:anim calcmode="lin" valueType="num">
                                      <p:cBhvr>
                                        <p:cTn id="16" dur="2250" fill="hold"/>
                                        <p:tgtEl>
                                          <p:spTgt spid="4"/>
                                        </p:tgtEl>
                                        <p:attrNameLst>
                                          <p:attrName>ppt_h</p:attrName>
                                        </p:attrNameLst>
                                      </p:cBhvr>
                                      <p:tavLst>
                                        <p:tav tm="0">
                                          <p:val>
                                            <p:fltVal val="0"/>
                                          </p:val>
                                        </p:tav>
                                        <p:tav tm="100000">
                                          <p:val>
                                            <p:strVal val="#ppt_h"/>
                                          </p:val>
                                        </p:tav>
                                      </p:tavLst>
                                    </p:anim>
                                    <p:animEffect transition="in" filter="fade">
                                      <p:cBhvr>
                                        <p:cTn id="17" dur="2250"/>
                                        <p:tgtEl>
                                          <p:spTgt spid="4"/>
                                        </p:tgtEl>
                                      </p:cBhvr>
                                    </p:animEffect>
                                  </p:childTnLst>
                                </p:cTn>
                              </p:par>
                              <p:par>
                                <p:cTn id="18" presetID="45" presetClass="entr" presetSubtype="0" repeatCount="indefinite"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4000"/>
                                        <p:tgtEl>
                                          <p:spTgt spid="8"/>
                                        </p:tgtEl>
                                      </p:cBhvr>
                                    </p:animEffect>
                                    <p:anim calcmode="lin" valueType="num">
                                      <p:cBhvr>
                                        <p:cTn id="21" dur="4000" fill="hold"/>
                                        <p:tgtEl>
                                          <p:spTgt spid="8"/>
                                        </p:tgtEl>
                                        <p:attrNameLst>
                                          <p:attrName>ppt_w</p:attrName>
                                        </p:attrNameLst>
                                      </p:cBhvr>
                                      <p:tavLst>
                                        <p:tav tm="0" fmla="#ppt_w*sin(2.5*pi*$)">
                                          <p:val>
                                            <p:fltVal val="0"/>
                                          </p:val>
                                        </p:tav>
                                        <p:tav tm="100000">
                                          <p:val>
                                            <p:fltVal val="1"/>
                                          </p:val>
                                        </p:tav>
                                      </p:tavLst>
                                    </p:anim>
                                    <p:anim calcmode="lin" valueType="num">
                                      <p:cBhvr>
                                        <p:cTn id="22" dur="4000" fill="hold"/>
                                        <p:tgtEl>
                                          <p:spTgt spid="8"/>
                                        </p:tgtEl>
                                        <p:attrNameLst>
                                          <p:attrName>ppt_h</p:attrName>
                                        </p:attrNameLst>
                                      </p:cBhvr>
                                      <p:tavLst>
                                        <p:tav tm="0">
                                          <p:val>
                                            <p:strVal val="#ppt_h"/>
                                          </p:val>
                                        </p:tav>
                                        <p:tav tm="100000">
                                          <p:val>
                                            <p:strVal val="#ppt_h"/>
                                          </p:val>
                                        </p:tav>
                                      </p:tavLst>
                                    </p:anim>
                                  </p:childTnLst>
                                </p:cTn>
                              </p:par>
                            </p:childTnLst>
                          </p:cTn>
                        </p:par>
                        <p:par>
                          <p:cTn id="23" fill="hold">
                            <p:stCondLst>
                              <p:cond delay="6500"/>
                            </p:stCondLst>
                            <p:childTnLst>
                              <p:par>
                                <p:cTn id="24" presetID="26" presetClass="entr" presetSubtype="0"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80">
                                          <p:stCondLst>
                                            <p:cond delay="0"/>
                                          </p:stCondLst>
                                        </p:cTn>
                                        <p:tgtEl>
                                          <p:spTgt spid="3"/>
                                        </p:tgtEl>
                                      </p:cBhvr>
                                    </p:animEffect>
                                    <p:anim calcmode="lin" valueType="num">
                                      <p:cBhvr>
                                        <p:cTn id="2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2" dur="26">
                                          <p:stCondLst>
                                            <p:cond delay="650"/>
                                          </p:stCondLst>
                                        </p:cTn>
                                        <p:tgtEl>
                                          <p:spTgt spid="3"/>
                                        </p:tgtEl>
                                      </p:cBhvr>
                                      <p:to x="100000" y="60000"/>
                                    </p:animScale>
                                    <p:animScale>
                                      <p:cBhvr>
                                        <p:cTn id="33" dur="166" decel="50000">
                                          <p:stCondLst>
                                            <p:cond delay="676"/>
                                          </p:stCondLst>
                                        </p:cTn>
                                        <p:tgtEl>
                                          <p:spTgt spid="3"/>
                                        </p:tgtEl>
                                      </p:cBhvr>
                                      <p:to x="100000" y="100000"/>
                                    </p:animScale>
                                    <p:animScale>
                                      <p:cBhvr>
                                        <p:cTn id="34" dur="26">
                                          <p:stCondLst>
                                            <p:cond delay="1312"/>
                                          </p:stCondLst>
                                        </p:cTn>
                                        <p:tgtEl>
                                          <p:spTgt spid="3"/>
                                        </p:tgtEl>
                                      </p:cBhvr>
                                      <p:to x="100000" y="80000"/>
                                    </p:animScale>
                                    <p:animScale>
                                      <p:cBhvr>
                                        <p:cTn id="35" dur="166" decel="50000">
                                          <p:stCondLst>
                                            <p:cond delay="1338"/>
                                          </p:stCondLst>
                                        </p:cTn>
                                        <p:tgtEl>
                                          <p:spTgt spid="3"/>
                                        </p:tgtEl>
                                      </p:cBhvr>
                                      <p:to x="100000" y="100000"/>
                                    </p:animScale>
                                    <p:animScale>
                                      <p:cBhvr>
                                        <p:cTn id="36" dur="26">
                                          <p:stCondLst>
                                            <p:cond delay="1642"/>
                                          </p:stCondLst>
                                        </p:cTn>
                                        <p:tgtEl>
                                          <p:spTgt spid="3"/>
                                        </p:tgtEl>
                                      </p:cBhvr>
                                      <p:to x="100000" y="90000"/>
                                    </p:animScale>
                                    <p:animScale>
                                      <p:cBhvr>
                                        <p:cTn id="37" dur="166" decel="50000">
                                          <p:stCondLst>
                                            <p:cond delay="1668"/>
                                          </p:stCondLst>
                                        </p:cTn>
                                        <p:tgtEl>
                                          <p:spTgt spid="3"/>
                                        </p:tgtEl>
                                      </p:cBhvr>
                                      <p:to x="100000" y="100000"/>
                                    </p:animScale>
                                    <p:animScale>
                                      <p:cBhvr>
                                        <p:cTn id="38" dur="26">
                                          <p:stCondLst>
                                            <p:cond delay="1808"/>
                                          </p:stCondLst>
                                        </p:cTn>
                                        <p:tgtEl>
                                          <p:spTgt spid="3"/>
                                        </p:tgtEl>
                                      </p:cBhvr>
                                      <p:to x="100000" y="95000"/>
                                    </p:animScale>
                                    <p:animScale>
                                      <p:cBhvr>
                                        <p:cTn id="39"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275" y="84138"/>
            <a:ext cx="196532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450" y="74613"/>
            <a:ext cx="58102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6"/>
          <p:cNvSpPr txBox="1"/>
          <p:nvPr/>
        </p:nvSpPr>
        <p:spPr>
          <a:xfrm>
            <a:off x="1403350" y="439738"/>
            <a:ext cx="6973888" cy="765175"/>
          </a:xfrm>
          <a:prstGeom prst="rect">
            <a:avLst/>
          </a:prstGeom>
          <a:noFill/>
          <a:ln>
            <a:noFill/>
          </a:ln>
          <a:effec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Aft>
                <a:spcPts val="1000"/>
              </a:spcAft>
            </a:pPr>
            <a:r>
              <a:rPr lang="ro-RO" altLang="en-US" sz="2400" b="1" i="1" dirty="0" err="1">
                <a:effectLst>
                  <a:outerShdw blurRad="38100" dist="38100" dir="2700000" algn="tl">
                    <a:srgbClr val="C0C0C0"/>
                  </a:outerShdw>
                </a:effectLst>
                <a:cs typeface="Times New Roman" panose="02020603050405020304" pitchFamily="18" charset="0"/>
              </a:rPr>
              <a:t>Acţiuni</a:t>
            </a:r>
            <a:r>
              <a:rPr lang="ro-RO" altLang="en-US" sz="2400" b="1" i="1" dirty="0">
                <a:effectLst>
                  <a:outerShdw blurRad="38100" dist="38100" dir="2700000" algn="tl">
                    <a:srgbClr val="C0C0C0"/>
                  </a:outerShdw>
                </a:effectLst>
                <a:cs typeface="Times New Roman" panose="02020603050405020304" pitchFamily="18" charset="0"/>
              </a:rPr>
              <a:t> întreprinse pentru </a:t>
            </a:r>
            <a:r>
              <a:rPr lang="ro-RO" altLang="en-US" sz="2400" b="1" i="1" dirty="0" err="1">
                <a:effectLst>
                  <a:outerShdw blurRad="38100" dist="38100" dir="2700000" algn="tl">
                    <a:srgbClr val="C0C0C0"/>
                  </a:outerShdw>
                </a:effectLst>
                <a:cs typeface="Times New Roman" panose="02020603050405020304" pitchFamily="18" charset="0"/>
              </a:rPr>
              <a:t>îmbunătăţirea</a:t>
            </a:r>
            <a:r>
              <a:rPr lang="ro-RO" altLang="en-US" sz="2400" b="1" i="1" dirty="0">
                <a:effectLst>
                  <a:outerShdw blurRad="38100" dist="38100" dir="2700000" algn="tl">
                    <a:srgbClr val="C0C0C0"/>
                  </a:outerShdw>
                </a:effectLst>
                <a:cs typeface="Times New Roman" panose="02020603050405020304" pitchFamily="18" charset="0"/>
              </a:rPr>
              <a:t> </a:t>
            </a:r>
            <a:r>
              <a:rPr lang="ro-RO" altLang="en-US" sz="2400" b="1" i="1" dirty="0" err="1">
                <a:effectLst>
                  <a:outerShdw blurRad="38100" dist="38100" dir="2700000" algn="tl">
                    <a:srgbClr val="C0C0C0"/>
                  </a:outerShdw>
                </a:effectLst>
                <a:cs typeface="Times New Roman" panose="02020603050405020304" pitchFamily="18" charset="0"/>
              </a:rPr>
              <a:t>condiţiilor</a:t>
            </a:r>
            <a:r>
              <a:rPr lang="ro-RO" altLang="en-US" sz="2400" b="1" i="1" dirty="0">
                <a:effectLst>
                  <a:outerShdw blurRad="38100" dist="38100" dir="2700000" algn="tl">
                    <a:srgbClr val="C0C0C0"/>
                  </a:outerShdw>
                </a:effectLst>
                <a:cs typeface="Times New Roman" panose="02020603050405020304" pitchFamily="18" charset="0"/>
              </a:rPr>
              <a:t> de </a:t>
            </a:r>
            <a:r>
              <a:rPr lang="ro-RO" altLang="en-US" sz="2400" b="1" i="1" dirty="0" err="1">
                <a:effectLst>
                  <a:outerShdw blurRad="38100" dist="38100" dir="2700000" algn="tl">
                    <a:srgbClr val="C0C0C0"/>
                  </a:outerShdw>
                </a:effectLst>
                <a:cs typeface="Times New Roman" panose="02020603050405020304" pitchFamily="18" charset="0"/>
              </a:rPr>
              <a:t>detenţie</a:t>
            </a:r>
            <a:r>
              <a:rPr lang="ro-RO" altLang="en-US" sz="2400" b="1" i="1" dirty="0">
                <a:effectLst>
                  <a:outerShdw blurRad="38100" dist="38100" dir="2700000" algn="tl">
                    <a:srgbClr val="C0C0C0"/>
                  </a:outerShdw>
                </a:effectLst>
                <a:cs typeface="Times New Roman" panose="02020603050405020304" pitchFamily="18" charset="0"/>
              </a:rPr>
              <a:t>/muncă</a:t>
            </a:r>
          </a:p>
        </p:txBody>
      </p:sp>
      <p:sp>
        <p:nvSpPr>
          <p:cNvPr id="2" name="Rectangle 1"/>
          <p:cNvSpPr/>
          <p:nvPr/>
        </p:nvSpPr>
        <p:spPr>
          <a:xfrm>
            <a:off x="1517650" y="4365625"/>
            <a:ext cx="7326313" cy="368300"/>
          </a:xfrm>
          <a:prstGeom prst="rect">
            <a:avLst/>
          </a:prstGeom>
        </p:spPr>
        <p:txBody>
          <a:bodyPr>
            <a:spAutoFit/>
          </a:bodyPr>
          <a:lstStyle/>
          <a:p>
            <a:pPr algn="just" eaLnBrk="1" fontAlgn="auto" hangingPunct="1">
              <a:spcBef>
                <a:spcPts val="0"/>
              </a:spcBef>
              <a:spcAft>
                <a:spcPts val="0"/>
              </a:spcAft>
              <a:defRPr/>
            </a:pPr>
            <a:r>
              <a:rPr lang="ro-RO" i="1"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	</a:t>
            </a:r>
            <a:endParaRPr lang="vi-VN" i="1" dirty="0">
              <a:solidFill>
                <a:srgbClr val="0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endParaRPr>
          </a:p>
        </p:txBody>
      </p:sp>
      <p:pic>
        <p:nvPicPr>
          <p:cNvPr id="21506" name="Picture 2" descr="Imagini pentru improvements ic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2977" y="1998995"/>
            <a:ext cx="243205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225252" y="1260981"/>
            <a:ext cx="6103938" cy="5170646"/>
          </a:xfrm>
          <a:prstGeom prst="rect">
            <a:avLst/>
          </a:prstGeom>
        </p:spPr>
        <p:txBody>
          <a:bodyPr wrap="square">
            <a:spAutoFit/>
          </a:bodyPr>
          <a:lstStyle/>
          <a:p>
            <a:pPr indent="539750" algn="just" eaLnBrk="1" fontAlgn="auto" hangingPunct="1">
              <a:spcBef>
                <a:spcPts val="0"/>
              </a:spcBef>
              <a:spcAft>
                <a:spcPts val="0"/>
              </a:spcAft>
              <a:defRPr/>
            </a:pPr>
            <a:r>
              <a:rPr lang="ro-RO" sz="2200" dirty="0">
                <a:effectLst>
                  <a:outerShdw blurRad="38100" dist="38100" dir="2700000" algn="tl">
                    <a:srgbClr val="000000">
                      <a:alpha val="43137"/>
                    </a:srgbClr>
                  </a:outerShdw>
                </a:effectLst>
                <a:latin typeface="Gabriola" pitchFamily="82" charset="0"/>
              </a:rPr>
              <a:t>Începând cu anul 2008, a fost înlocuită strategia de dezvoltare și modernizare pe termen mediu și lung a Penitenciarului Iași, concretizată </a:t>
            </a:r>
            <a:r>
              <a:rPr lang="ro-RO" sz="2200" dirty="0" smtClean="0">
                <a:effectLst>
                  <a:outerShdw blurRad="38100" dist="38100" dir="2700000" algn="tl">
                    <a:srgbClr val="000000">
                      <a:alpha val="43137"/>
                    </a:srgbClr>
                  </a:outerShdw>
                </a:effectLst>
                <a:latin typeface="Gabriola" pitchFamily="82" charset="0"/>
              </a:rPr>
              <a:t>prin </a:t>
            </a:r>
            <a:r>
              <a:rPr lang="ro-RO" sz="2200" dirty="0">
                <a:effectLst>
                  <a:outerShdw blurRad="38100" dist="38100" dir="2700000" algn="tl">
                    <a:srgbClr val="000000">
                      <a:alpha val="43137"/>
                    </a:srgbClr>
                  </a:outerShdw>
                </a:effectLst>
                <a:latin typeface="Gabriola" pitchFamily="82" charset="0"/>
              </a:rPr>
              <a:t>întocmirea și aprobarea PUZ, aprobat prin Hotărârea Consiliului Local Iași nr. </a:t>
            </a:r>
            <a:r>
              <a:rPr lang="ro-RO" sz="2200" dirty="0" smtClean="0">
                <a:effectLst>
                  <a:outerShdw blurRad="38100" dist="38100" dir="2700000" algn="tl">
                    <a:srgbClr val="000000">
                      <a:alpha val="43137"/>
                    </a:srgbClr>
                  </a:outerShdw>
                </a:effectLst>
                <a:latin typeface="Gabriola" pitchFamily="82" charset="0"/>
              </a:rPr>
              <a:t>251/2008, </a:t>
            </a:r>
            <a:r>
              <a:rPr lang="ro-RO" sz="2200" dirty="0">
                <a:effectLst>
                  <a:outerShdw blurRad="38100" dist="38100" dir="2700000" algn="tl">
                    <a:srgbClr val="000000">
                      <a:alpha val="43137"/>
                    </a:srgbClr>
                  </a:outerShdw>
                </a:effectLst>
                <a:latin typeface="Gabriola" pitchFamily="82" charset="0"/>
              </a:rPr>
              <a:t>unde au fost stabilite obiectivele, </a:t>
            </a:r>
            <a:r>
              <a:rPr lang="ro-RO" sz="2200" dirty="0" err="1">
                <a:effectLst>
                  <a:outerShdw blurRad="38100" dist="38100" dir="2700000" algn="tl">
                    <a:srgbClr val="000000">
                      <a:alpha val="43137"/>
                    </a:srgbClr>
                  </a:outerShdw>
                </a:effectLst>
                <a:latin typeface="Gabriola" pitchFamily="82" charset="0"/>
              </a:rPr>
              <a:t>acţiunile</a:t>
            </a:r>
            <a:r>
              <a:rPr lang="ro-RO" sz="2200" dirty="0">
                <a:effectLst>
                  <a:outerShdw blurRad="38100" dist="38100" dir="2700000" algn="tl">
                    <a:srgbClr val="000000">
                      <a:alpha val="43137"/>
                    </a:srgbClr>
                  </a:outerShdw>
                </a:effectLst>
                <a:latin typeface="Gabriola" pitchFamily="82" charset="0"/>
              </a:rPr>
              <a:t>, </a:t>
            </a:r>
            <a:r>
              <a:rPr lang="ro-RO" sz="2200" dirty="0" err="1">
                <a:effectLst>
                  <a:outerShdw blurRad="38100" dist="38100" dir="2700000" algn="tl">
                    <a:srgbClr val="000000">
                      <a:alpha val="43137"/>
                    </a:srgbClr>
                  </a:outerShdw>
                </a:effectLst>
                <a:latin typeface="Gabriola" pitchFamily="82" charset="0"/>
              </a:rPr>
              <a:t>priorităţile</a:t>
            </a:r>
            <a:r>
              <a:rPr lang="ro-RO" sz="2200" dirty="0">
                <a:effectLst>
                  <a:outerShdw blurRad="38100" dist="38100" dir="2700000" algn="tl">
                    <a:srgbClr val="000000">
                      <a:alpha val="43137"/>
                    </a:srgbClr>
                  </a:outerShdw>
                </a:effectLst>
                <a:latin typeface="Gabriola" pitchFamily="82" charset="0"/>
              </a:rPr>
              <a:t>, reglementările de urbanism (permisiuni </a:t>
            </a:r>
            <a:r>
              <a:rPr lang="ro-RO" sz="2200" dirty="0" err="1">
                <a:effectLst>
                  <a:outerShdw blurRad="38100" dist="38100" dir="2700000" algn="tl">
                    <a:srgbClr val="000000">
                      <a:alpha val="43137"/>
                    </a:srgbClr>
                  </a:outerShdw>
                </a:effectLst>
                <a:latin typeface="Gabriola" pitchFamily="82" charset="0"/>
              </a:rPr>
              <a:t>şi</a:t>
            </a:r>
            <a:r>
              <a:rPr lang="ro-RO" sz="2200" dirty="0">
                <a:effectLst>
                  <a:outerShdw blurRad="38100" dist="38100" dir="2700000" algn="tl">
                    <a:srgbClr val="000000">
                      <a:alpha val="43137"/>
                    </a:srgbClr>
                  </a:outerShdw>
                </a:effectLst>
                <a:latin typeface="Gabriola" pitchFamily="82" charset="0"/>
              </a:rPr>
              <a:t> </a:t>
            </a:r>
            <a:r>
              <a:rPr lang="ro-RO" sz="2200" dirty="0" err="1">
                <a:effectLst>
                  <a:outerShdw blurRad="38100" dist="38100" dir="2700000" algn="tl">
                    <a:srgbClr val="000000">
                      <a:alpha val="43137"/>
                    </a:srgbClr>
                  </a:outerShdw>
                </a:effectLst>
                <a:latin typeface="Gabriola" pitchFamily="82" charset="0"/>
              </a:rPr>
              <a:t>restricţii</a:t>
            </a:r>
            <a:r>
              <a:rPr lang="ro-RO" sz="2200" dirty="0">
                <a:effectLst>
                  <a:outerShdw blurRad="38100" dist="38100" dir="2700000" algn="tl">
                    <a:srgbClr val="000000">
                      <a:alpha val="43137"/>
                    </a:srgbClr>
                  </a:outerShdw>
                </a:effectLst>
                <a:latin typeface="Gabriola" pitchFamily="82" charset="0"/>
              </a:rPr>
              <a:t>) necesare a fi aplicate în utilizarea terenului, în baza căruia au fost emise autorizații de </a:t>
            </a:r>
            <a:r>
              <a:rPr lang="ro-RO" sz="2200" dirty="0" smtClean="0">
                <a:effectLst>
                  <a:outerShdw blurRad="38100" dist="38100" dir="2700000" algn="tl">
                    <a:srgbClr val="000000">
                      <a:alpha val="43137"/>
                    </a:srgbClr>
                  </a:outerShdw>
                </a:effectLst>
                <a:latin typeface="Gabriola" pitchFamily="82" charset="0"/>
              </a:rPr>
              <a:t>construcție.</a:t>
            </a:r>
            <a:r>
              <a:rPr lang="ro-RO" sz="2200" dirty="0">
                <a:effectLst>
                  <a:outerShdw blurRad="38100" dist="38100" dir="2700000" algn="tl">
                    <a:srgbClr val="000000">
                      <a:alpha val="43137"/>
                    </a:srgbClr>
                  </a:outerShdw>
                </a:effectLst>
                <a:latin typeface="Gabriola" pitchFamily="82" charset="0"/>
              </a:rPr>
              <a:t>	</a:t>
            </a:r>
          </a:p>
          <a:p>
            <a:pPr indent="539750" algn="just" eaLnBrk="1" fontAlgn="auto" hangingPunct="1">
              <a:spcBef>
                <a:spcPts val="0"/>
              </a:spcBef>
              <a:spcAft>
                <a:spcPts val="0"/>
              </a:spcAft>
              <a:defRPr/>
            </a:pPr>
            <a:r>
              <a:rPr lang="ro-RO" sz="2200" dirty="0">
                <a:effectLst>
                  <a:outerShdw blurRad="38100" dist="38100" dir="2700000" algn="tl">
                    <a:srgbClr val="000000">
                      <a:alpha val="43137"/>
                    </a:srgbClr>
                  </a:outerShdw>
                </a:effectLst>
                <a:latin typeface="Gabriola" pitchFamily="82" charset="0"/>
              </a:rPr>
              <a:t>Modernizarea Penitenciarului Iași este asumată prin memorandumul nr. </a:t>
            </a:r>
            <a:r>
              <a:rPr lang="ro-RO" sz="2200" dirty="0" smtClean="0">
                <a:effectLst>
                  <a:outerShdw blurRad="38100" dist="38100" dir="2700000" algn="tl">
                    <a:srgbClr val="000000">
                      <a:alpha val="43137"/>
                    </a:srgbClr>
                  </a:outerShdw>
                </a:effectLst>
                <a:latin typeface="Gabriola" pitchFamily="82" charset="0"/>
              </a:rPr>
              <a:t>2331/2018/16.01.2018, </a:t>
            </a:r>
            <a:r>
              <a:rPr lang="ro-RO" sz="2200" dirty="0">
                <a:effectLst>
                  <a:outerShdw blurRad="38100" dist="38100" dir="2700000" algn="tl">
                    <a:srgbClr val="000000">
                      <a:alpha val="43137"/>
                    </a:srgbClr>
                  </a:outerShdw>
                </a:effectLst>
                <a:latin typeface="Gabriola" pitchFamily="82" charset="0"/>
              </a:rPr>
              <a:t>prin care Guvernul a aprobat calendarul de măsuri pentru soluționarea </a:t>
            </a:r>
            <a:r>
              <a:rPr lang="ro-RO" sz="2200" dirty="0" smtClean="0">
                <a:effectLst>
                  <a:outerShdw blurRad="38100" dist="38100" dir="2700000" algn="tl">
                    <a:srgbClr val="000000">
                      <a:alpha val="43137"/>
                    </a:srgbClr>
                  </a:outerShdw>
                </a:effectLst>
                <a:latin typeface="Gabriola" pitchFamily="82" charset="0"/>
              </a:rPr>
              <a:t>supraaglomerării </a:t>
            </a:r>
            <a:r>
              <a:rPr lang="ro-RO" sz="2200" dirty="0">
                <a:effectLst>
                  <a:outerShdw blurRad="38100" dist="38100" dir="2700000" algn="tl">
                    <a:srgbClr val="000000">
                      <a:alpha val="43137"/>
                    </a:srgbClr>
                  </a:outerShdw>
                </a:effectLst>
                <a:latin typeface="Gabriola" pitchFamily="82" charset="0"/>
              </a:rPr>
              <a:t>carcerale și a condițiilor de detenție, decizia </a:t>
            </a:r>
            <a:r>
              <a:rPr lang="en-US" sz="2200" dirty="0" smtClean="0">
                <a:effectLst>
                  <a:outerShdw blurRad="38100" dist="38100" dir="2700000" algn="tl">
                    <a:srgbClr val="000000">
                      <a:alpha val="43137"/>
                    </a:srgbClr>
                  </a:outerShdw>
                </a:effectLst>
                <a:latin typeface="Gabriola" pitchFamily="82" charset="0"/>
              </a:rPr>
              <a:t>de </a:t>
            </a:r>
            <a:r>
              <a:rPr lang="en-US" sz="2200" dirty="0" err="1" smtClean="0">
                <a:effectLst>
                  <a:outerShdw blurRad="38100" dist="38100" dir="2700000" algn="tl">
                    <a:srgbClr val="000000">
                      <a:alpha val="43137"/>
                    </a:srgbClr>
                  </a:outerShdw>
                </a:effectLst>
                <a:latin typeface="Gabriola" pitchFamily="82" charset="0"/>
              </a:rPr>
              <a:t>acordare</a:t>
            </a:r>
            <a:r>
              <a:rPr lang="en-US" sz="2200" dirty="0" smtClean="0">
                <a:effectLst>
                  <a:outerShdw blurRad="38100" dist="38100" dir="2700000" algn="tl">
                    <a:srgbClr val="000000">
                      <a:alpha val="43137"/>
                    </a:srgbClr>
                  </a:outerShdw>
                </a:effectLst>
                <a:latin typeface="Gabriola" pitchFamily="82" charset="0"/>
              </a:rPr>
              <a:t> a </a:t>
            </a:r>
            <a:r>
              <a:rPr lang="en-US" sz="2200" dirty="0" err="1" smtClean="0">
                <a:effectLst>
                  <a:outerShdw blurRad="38100" dist="38100" dir="2700000" algn="tl">
                    <a:srgbClr val="000000">
                      <a:alpha val="43137"/>
                    </a:srgbClr>
                  </a:outerShdw>
                </a:effectLst>
                <a:latin typeface="Gabriola" pitchFamily="82" charset="0"/>
              </a:rPr>
              <a:t>licenței</a:t>
            </a:r>
            <a:r>
              <a:rPr lang="en-US" sz="2200" dirty="0" smtClean="0">
                <a:effectLst>
                  <a:outerShdw blurRad="38100" dist="38100" dir="2700000" algn="tl">
                    <a:srgbClr val="000000">
                      <a:alpha val="43137"/>
                    </a:srgbClr>
                  </a:outerShdw>
                </a:effectLst>
                <a:latin typeface="Gabriola" pitchFamily="82" charset="0"/>
              </a:rPr>
              <a:t> de </a:t>
            </a:r>
            <a:r>
              <a:rPr lang="en-US" sz="2200" dirty="0" err="1" smtClean="0">
                <a:effectLst>
                  <a:outerShdw blurRad="38100" dist="38100" dir="2700000" algn="tl">
                    <a:srgbClr val="000000">
                      <a:alpha val="43137"/>
                    </a:srgbClr>
                  </a:outerShdw>
                </a:effectLst>
                <a:latin typeface="Gabriola" pitchFamily="82" charset="0"/>
              </a:rPr>
              <a:t>funcționare</a:t>
            </a:r>
            <a:r>
              <a:rPr lang="en-US" sz="2200" dirty="0" smtClean="0">
                <a:effectLst>
                  <a:outerShdw blurRad="38100" dist="38100" dir="2700000" algn="tl">
                    <a:srgbClr val="000000">
                      <a:alpha val="43137"/>
                    </a:srgbClr>
                  </a:outerShdw>
                </a:effectLst>
                <a:latin typeface="Gabriola" pitchFamily="82" charset="0"/>
              </a:rPr>
              <a:t> </a:t>
            </a:r>
            <a:r>
              <a:rPr lang="ro-RO" sz="2200" dirty="0" smtClean="0">
                <a:effectLst>
                  <a:outerShdw blurRad="38100" dist="38100" dir="2700000" algn="tl">
                    <a:srgbClr val="000000">
                      <a:alpha val="43137"/>
                    </a:srgbClr>
                  </a:outerShdw>
                </a:effectLst>
                <a:latin typeface="Gabriola" pitchFamily="82" charset="0"/>
              </a:rPr>
              <a:t>nr</a:t>
            </a:r>
            <a:r>
              <a:rPr lang="ro-RO" sz="2200" dirty="0">
                <a:effectLst>
                  <a:outerShdw blurRad="38100" dist="38100" dir="2700000" algn="tl">
                    <a:srgbClr val="000000">
                      <a:alpha val="43137"/>
                    </a:srgbClr>
                  </a:outerShdw>
                </a:effectLst>
                <a:latin typeface="Gabriola" pitchFamily="82" charset="0"/>
              </a:rPr>
              <a:t>. </a:t>
            </a:r>
            <a:r>
              <a:rPr lang="en-US" sz="2200" dirty="0" smtClean="0">
                <a:effectLst>
                  <a:outerShdw blurRad="38100" dist="38100" dir="2700000" algn="tl">
                    <a:srgbClr val="000000">
                      <a:alpha val="43137"/>
                    </a:srgbClr>
                  </a:outerShdw>
                </a:effectLst>
                <a:latin typeface="Gabriola" pitchFamily="82" charset="0"/>
              </a:rPr>
              <a:t>1943</a:t>
            </a:r>
            <a:r>
              <a:rPr lang="ro-RO" sz="2200" dirty="0" smtClean="0">
                <a:effectLst>
                  <a:outerShdw blurRad="38100" dist="38100" dir="2700000" algn="tl">
                    <a:srgbClr val="000000">
                      <a:alpha val="43137"/>
                    </a:srgbClr>
                  </a:outerShdw>
                </a:effectLst>
                <a:latin typeface="Gabriola" pitchFamily="82" charset="0"/>
              </a:rPr>
              <a:t>/</a:t>
            </a:r>
            <a:r>
              <a:rPr lang="en-US" sz="2200" dirty="0" smtClean="0">
                <a:effectLst>
                  <a:outerShdw blurRad="38100" dist="38100" dir="2700000" algn="tl">
                    <a:srgbClr val="000000">
                      <a:alpha val="43137"/>
                    </a:srgbClr>
                  </a:outerShdw>
                </a:effectLst>
                <a:latin typeface="Gabriola" pitchFamily="82" charset="0"/>
              </a:rPr>
              <a:t>14.06.2022</a:t>
            </a:r>
            <a:r>
              <a:rPr lang="ro-RO" sz="2200" dirty="0" smtClean="0">
                <a:effectLst>
                  <a:outerShdw blurRad="38100" dist="38100" dir="2700000" algn="tl">
                    <a:srgbClr val="000000">
                      <a:alpha val="43137"/>
                    </a:srgbClr>
                  </a:outerShdw>
                </a:effectLst>
                <a:latin typeface="Gabriola" pitchFamily="82" charset="0"/>
              </a:rPr>
              <a:t> </a:t>
            </a:r>
            <a:r>
              <a:rPr lang="ro-RO" sz="2200" dirty="0">
                <a:effectLst>
                  <a:outerShdw blurRad="38100" dist="38100" dir="2700000" algn="tl">
                    <a:srgbClr val="000000">
                      <a:alpha val="43137"/>
                    </a:srgbClr>
                  </a:outerShdw>
                </a:effectLst>
                <a:latin typeface="Gabriola" pitchFamily="82" charset="0"/>
              </a:rPr>
              <a:t>emisă de </a:t>
            </a:r>
            <a:r>
              <a:rPr lang="en-US" sz="2200" dirty="0" err="1" smtClean="0">
                <a:effectLst>
                  <a:outerShdw blurRad="38100" dist="38100" dir="2700000" algn="tl">
                    <a:srgbClr val="000000">
                      <a:alpha val="43137"/>
                    </a:srgbClr>
                  </a:outerShdw>
                </a:effectLst>
                <a:latin typeface="Gabriola" pitchFamily="82" charset="0"/>
              </a:rPr>
              <a:t>Ministerul</a:t>
            </a:r>
            <a:r>
              <a:rPr lang="en-US" sz="2200" dirty="0" smtClean="0">
                <a:effectLst>
                  <a:outerShdw blurRad="38100" dist="38100" dir="2700000" algn="tl">
                    <a:srgbClr val="000000">
                      <a:alpha val="43137"/>
                    </a:srgbClr>
                  </a:outerShdw>
                </a:effectLst>
                <a:latin typeface="Gabriola" pitchFamily="82" charset="0"/>
              </a:rPr>
              <a:t> </a:t>
            </a:r>
            <a:r>
              <a:rPr lang="en-US" sz="2200" dirty="0" err="1" smtClean="0">
                <a:effectLst>
                  <a:outerShdw blurRad="38100" dist="38100" dir="2700000" algn="tl">
                    <a:srgbClr val="000000">
                      <a:alpha val="43137"/>
                    </a:srgbClr>
                  </a:outerShdw>
                </a:effectLst>
                <a:latin typeface="Gabriola" pitchFamily="82" charset="0"/>
              </a:rPr>
              <a:t>Muncii</a:t>
            </a:r>
            <a:r>
              <a:rPr lang="en-US" sz="2200" dirty="0" smtClean="0">
                <a:effectLst>
                  <a:outerShdw blurRad="38100" dist="38100" dir="2700000" algn="tl">
                    <a:srgbClr val="000000">
                      <a:alpha val="43137"/>
                    </a:srgbClr>
                  </a:outerShdw>
                </a:effectLst>
                <a:latin typeface="Gabriola" pitchFamily="82" charset="0"/>
              </a:rPr>
              <a:t> </a:t>
            </a:r>
            <a:r>
              <a:rPr lang="en-US" sz="2200" dirty="0" err="1" smtClean="0">
                <a:effectLst>
                  <a:outerShdw blurRad="38100" dist="38100" dir="2700000" algn="tl">
                    <a:srgbClr val="000000">
                      <a:alpha val="43137"/>
                    </a:srgbClr>
                  </a:outerShdw>
                </a:effectLst>
                <a:latin typeface="Gabriola" pitchFamily="82" charset="0"/>
              </a:rPr>
              <a:t>și</a:t>
            </a:r>
            <a:r>
              <a:rPr lang="en-US" sz="2200" dirty="0" smtClean="0">
                <a:effectLst>
                  <a:outerShdw blurRad="38100" dist="38100" dir="2700000" algn="tl">
                    <a:srgbClr val="000000">
                      <a:alpha val="43137"/>
                    </a:srgbClr>
                  </a:outerShdw>
                </a:effectLst>
                <a:latin typeface="Gabriola" pitchFamily="82" charset="0"/>
              </a:rPr>
              <a:t> </a:t>
            </a:r>
            <a:r>
              <a:rPr lang="en-US" sz="2200" dirty="0" err="1" smtClean="0">
                <a:effectLst>
                  <a:outerShdw blurRad="38100" dist="38100" dir="2700000" algn="tl">
                    <a:srgbClr val="000000">
                      <a:alpha val="43137"/>
                    </a:srgbClr>
                  </a:outerShdw>
                </a:effectLst>
                <a:latin typeface="Gabriola" pitchFamily="82" charset="0"/>
              </a:rPr>
              <a:t>Solidarității</a:t>
            </a:r>
            <a:r>
              <a:rPr lang="en-US" sz="2200" dirty="0" smtClean="0">
                <a:effectLst>
                  <a:outerShdw blurRad="38100" dist="38100" dir="2700000" algn="tl">
                    <a:srgbClr val="000000">
                      <a:alpha val="43137"/>
                    </a:srgbClr>
                  </a:outerShdw>
                </a:effectLst>
                <a:latin typeface="Gabriola" pitchFamily="82" charset="0"/>
              </a:rPr>
              <a:t> </a:t>
            </a:r>
            <a:r>
              <a:rPr lang="en-US" sz="2200" dirty="0" err="1" smtClean="0">
                <a:effectLst>
                  <a:outerShdw blurRad="38100" dist="38100" dir="2700000" algn="tl">
                    <a:srgbClr val="000000">
                      <a:alpha val="43137"/>
                    </a:srgbClr>
                  </a:outerShdw>
                </a:effectLst>
                <a:latin typeface="Gabriola" pitchFamily="82" charset="0"/>
              </a:rPr>
              <a:t>Sociale</a:t>
            </a:r>
            <a:r>
              <a:rPr lang="ro-RO" sz="2200" dirty="0" smtClean="0">
                <a:effectLst>
                  <a:outerShdw blurRad="38100" dist="38100" dir="2700000" algn="tl">
                    <a:srgbClr val="000000">
                      <a:alpha val="43137"/>
                    </a:srgbClr>
                  </a:outerShdw>
                </a:effectLst>
                <a:latin typeface="Gabriola" pitchFamily="82" charset="0"/>
              </a:rPr>
              <a:t>, </a:t>
            </a:r>
            <a:r>
              <a:rPr lang="ro-RO" sz="2200" dirty="0">
                <a:effectLst>
                  <a:outerShdw blurRad="38100" dist="38100" dir="2700000" algn="tl">
                    <a:srgbClr val="000000">
                      <a:alpha val="43137"/>
                    </a:srgbClr>
                  </a:outerShdw>
                </a:effectLst>
                <a:latin typeface="Gabriola" pitchFamily="82" charset="0"/>
              </a:rPr>
              <a:t>care acreditează penitenciarul ca </a:t>
            </a:r>
            <a:r>
              <a:rPr lang="ro-RO" sz="2200" b="1" u="sng" dirty="0" smtClean="0">
                <a:effectLst>
                  <a:outerShdw blurRad="38100" dist="38100" dir="2700000" algn="tl">
                    <a:srgbClr val="000000">
                      <a:alpha val="43137"/>
                    </a:srgbClr>
                  </a:outerShdw>
                </a:effectLst>
                <a:latin typeface="Gabriola" pitchFamily="82" charset="0"/>
              </a:rPr>
              <a:t>„furnizor </a:t>
            </a:r>
            <a:r>
              <a:rPr lang="ro-RO" sz="2200" b="1" u="sng" dirty="0">
                <a:effectLst>
                  <a:outerShdw blurRad="38100" dist="38100" dir="2700000" algn="tl">
                    <a:srgbClr val="000000">
                      <a:alpha val="43137"/>
                    </a:srgbClr>
                  </a:outerShdw>
                </a:effectLst>
                <a:latin typeface="Gabriola" pitchFamily="82" charset="0"/>
              </a:rPr>
              <a:t>de servicii sociale în vederea recuperării, reabilitării şi reintegrării sociale şi profesionale a persoanelor private de libertate</a:t>
            </a:r>
            <a:r>
              <a:rPr lang="ro-RO" sz="2200" b="1" u="sng" dirty="0" smtClean="0">
                <a:effectLst>
                  <a:outerShdw blurRad="38100" dist="38100" dir="2700000" algn="tl">
                    <a:srgbClr val="000000">
                      <a:alpha val="43137"/>
                    </a:srgbClr>
                  </a:outerShdw>
                </a:effectLst>
                <a:latin typeface="Gabriola" pitchFamily="82" charset="0"/>
              </a:rPr>
              <a:t>”.</a:t>
            </a:r>
            <a:endParaRPr lang="ro-RO" sz="2200" b="1" u="sng" dirty="0">
              <a:effectLst>
                <a:outerShdw blurRad="38100" dist="38100" dir="2700000" algn="tl">
                  <a:srgbClr val="000000">
                    <a:alpha val="43137"/>
                  </a:srgbClr>
                </a:outerShdw>
              </a:effectLst>
              <a:latin typeface="Gabriola" pitchFamily="82" charset="0"/>
            </a:endParaRPr>
          </a:p>
        </p:txBody>
      </p:sp>
    </p:spTree>
    <p:extLst>
      <p:ext uri="{BB962C8B-B14F-4D97-AF65-F5344CB8AC3E}">
        <p14:creationId xmlns:p14="http://schemas.microsoft.com/office/powerpoint/2010/main" val="3941841676"/>
      </p:ext>
    </p:extLst>
  </p:cSld>
  <p:clrMapOvr>
    <a:masterClrMapping/>
  </p:clrMapOvr>
  <mc:AlternateContent xmlns:mc="http://schemas.openxmlformats.org/markup-compatibility/2006" xmlns:p14="http://schemas.microsoft.com/office/powerpoint/2010/main">
    <mc:Choice Requires="p14">
      <p:transition spd="slow" p14:dur="1600" advClick="0" advTm="16000">
        <p14:conveyor dir="l"/>
      </p:transition>
    </mc:Choice>
    <mc:Fallback xmlns="">
      <p:transition spd="slow" advClick="0" advTm="16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1" presetClass="entr" presetSubtype="1"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3000"/>
                                        <p:tgtEl>
                                          <p:spTgt spid="2"/>
                                        </p:tgtEl>
                                      </p:cBhvr>
                                    </p:animEffect>
                                  </p:childTnLst>
                                </p:cTn>
                              </p:par>
                              <p:par>
                                <p:cTn id="13" presetID="26" presetClass="entr" presetSubtype="0" fill="hold" nodeType="with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wipe(down)">
                                      <p:cBhvr>
                                        <p:cTn id="15" dur="1232">
                                          <p:stCondLst>
                                            <p:cond delay="0"/>
                                          </p:stCondLst>
                                        </p:cTn>
                                        <p:tgtEl>
                                          <p:spTgt spid="21506"/>
                                        </p:tgtEl>
                                      </p:cBhvr>
                                    </p:animEffect>
                                    <p:anim calcmode="lin" valueType="num">
                                      <p:cBhvr>
                                        <p:cTn id="16" dur="3872" tmFilter="0,0; 0.14,0.36; 0.43,0.73; 0.71,0.91; 1.0,1.0">
                                          <p:stCondLst>
                                            <p:cond delay="0"/>
                                          </p:stCondLst>
                                        </p:cTn>
                                        <p:tgtEl>
                                          <p:spTgt spid="21506"/>
                                        </p:tgtEl>
                                        <p:attrNameLst>
                                          <p:attrName>ppt_x</p:attrName>
                                        </p:attrNameLst>
                                      </p:cBhvr>
                                      <p:tavLst>
                                        <p:tav tm="0">
                                          <p:val>
                                            <p:strVal val="#ppt_x-0.25"/>
                                          </p:val>
                                        </p:tav>
                                        <p:tav tm="100000">
                                          <p:val>
                                            <p:strVal val="#ppt_x"/>
                                          </p:val>
                                        </p:tav>
                                      </p:tavLst>
                                    </p:anim>
                                    <p:anim calcmode="lin" valueType="num">
                                      <p:cBhvr>
                                        <p:cTn id="17" dur="1411" tmFilter="0.0,0.0; 0.25,0.07; 0.50,0.2; 0.75,0.467; 1.0,1.0">
                                          <p:stCondLst>
                                            <p:cond delay="0"/>
                                          </p:stCondLst>
                                        </p:cTn>
                                        <p:tgtEl>
                                          <p:spTgt spid="21506"/>
                                        </p:tgtEl>
                                        <p:attrNameLst>
                                          <p:attrName>ppt_y</p:attrName>
                                        </p:attrNameLst>
                                      </p:cBhvr>
                                      <p:tavLst>
                                        <p:tav tm="0" fmla="#ppt_y-sin(pi*$)/3">
                                          <p:val>
                                            <p:fltVal val="0.5"/>
                                          </p:val>
                                        </p:tav>
                                        <p:tav tm="100000">
                                          <p:val>
                                            <p:fltVal val="1"/>
                                          </p:val>
                                        </p:tav>
                                      </p:tavLst>
                                    </p:anim>
                                    <p:anim calcmode="lin" valueType="num">
                                      <p:cBhvr>
                                        <p:cTn id="18" dur="1411" tmFilter="0, 0; 0.125,0.2665; 0.25,0.4; 0.375,0.465; 0.5,0.5;  0.625,0.535; 0.75,0.6; 0.875,0.7335; 1,1">
                                          <p:stCondLst>
                                            <p:cond delay="1411"/>
                                          </p:stCondLst>
                                        </p:cTn>
                                        <p:tgtEl>
                                          <p:spTgt spid="21506"/>
                                        </p:tgtEl>
                                        <p:attrNameLst>
                                          <p:attrName>ppt_y</p:attrName>
                                        </p:attrNameLst>
                                      </p:cBhvr>
                                      <p:tavLst>
                                        <p:tav tm="0" fmla="#ppt_y-sin(pi*$)/9">
                                          <p:val>
                                            <p:fltVal val="0"/>
                                          </p:val>
                                        </p:tav>
                                        <p:tav tm="100000">
                                          <p:val>
                                            <p:fltVal val="1"/>
                                          </p:val>
                                        </p:tav>
                                      </p:tavLst>
                                    </p:anim>
                                    <p:anim calcmode="lin" valueType="num">
                                      <p:cBhvr>
                                        <p:cTn id="19" dur="705" tmFilter="0, 0; 0.125,0.2665; 0.25,0.4; 0.375,0.465; 0.5,0.5;  0.625,0.535; 0.75,0.6; 0.875,0.7335; 1,1">
                                          <p:stCondLst>
                                            <p:cond delay="2814"/>
                                          </p:stCondLst>
                                        </p:cTn>
                                        <p:tgtEl>
                                          <p:spTgt spid="21506"/>
                                        </p:tgtEl>
                                        <p:attrNameLst>
                                          <p:attrName>ppt_y</p:attrName>
                                        </p:attrNameLst>
                                      </p:cBhvr>
                                      <p:tavLst>
                                        <p:tav tm="0" fmla="#ppt_y-sin(pi*$)/27">
                                          <p:val>
                                            <p:fltVal val="0"/>
                                          </p:val>
                                        </p:tav>
                                        <p:tav tm="100000">
                                          <p:val>
                                            <p:fltVal val="1"/>
                                          </p:val>
                                        </p:tav>
                                      </p:tavLst>
                                    </p:anim>
                                    <p:anim calcmode="lin" valueType="num">
                                      <p:cBhvr>
                                        <p:cTn id="20" dur="349" tmFilter="0, 0; 0.125,0.2665; 0.25,0.4; 0.375,0.465; 0.5,0.5;  0.625,0.535; 0.75,0.6; 0.875,0.7335; 1,1">
                                          <p:stCondLst>
                                            <p:cond delay="3519"/>
                                          </p:stCondLst>
                                        </p:cTn>
                                        <p:tgtEl>
                                          <p:spTgt spid="21506"/>
                                        </p:tgtEl>
                                        <p:attrNameLst>
                                          <p:attrName>ppt_y</p:attrName>
                                        </p:attrNameLst>
                                      </p:cBhvr>
                                      <p:tavLst>
                                        <p:tav tm="0" fmla="#ppt_y-sin(pi*$)/81">
                                          <p:val>
                                            <p:fltVal val="0"/>
                                          </p:val>
                                        </p:tav>
                                        <p:tav tm="100000">
                                          <p:val>
                                            <p:fltVal val="1"/>
                                          </p:val>
                                        </p:tav>
                                      </p:tavLst>
                                    </p:anim>
                                    <p:animScale>
                                      <p:cBhvr>
                                        <p:cTn id="21" dur="55">
                                          <p:stCondLst>
                                            <p:cond delay="1381"/>
                                          </p:stCondLst>
                                        </p:cTn>
                                        <p:tgtEl>
                                          <p:spTgt spid="21506"/>
                                        </p:tgtEl>
                                      </p:cBhvr>
                                      <p:to x="100000" y="60000"/>
                                    </p:animScale>
                                    <p:animScale>
                                      <p:cBhvr>
                                        <p:cTn id="22" dur="353" decel="50000">
                                          <p:stCondLst>
                                            <p:cond delay="1437"/>
                                          </p:stCondLst>
                                        </p:cTn>
                                        <p:tgtEl>
                                          <p:spTgt spid="21506"/>
                                        </p:tgtEl>
                                      </p:cBhvr>
                                      <p:to x="100000" y="100000"/>
                                    </p:animScale>
                                    <p:animScale>
                                      <p:cBhvr>
                                        <p:cTn id="23" dur="55">
                                          <p:stCondLst>
                                            <p:cond delay="2788"/>
                                          </p:stCondLst>
                                        </p:cTn>
                                        <p:tgtEl>
                                          <p:spTgt spid="21506"/>
                                        </p:tgtEl>
                                      </p:cBhvr>
                                      <p:to x="100000" y="80000"/>
                                    </p:animScale>
                                    <p:animScale>
                                      <p:cBhvr>
                                        <p:cTn id="24" dur="353" decel="50000">
                                          <p:stCondLst>
                                            <p:cond delay="2843"/>
                                          </p:stCondLst>
                                        </p:cTn>
                                        <p:tgtEl>
                                          <p:spTgt spid="21506"/>
                                        </p:tgtEl>
                                      </p:cBhvr>
                                      <p:to x="100000" y="100000"/>
                                    </p:animScale>
                                    <p:animScale>
                                      <p:cBhvr>
                                        <p:cTn id="25" dur="55">
                                          <p:stCondLst>
                                            <p:cond delay="3489"/>
                                          </p:stCondLst>
                                        </p:cTn>
                                        <p:tgtEl>
                                          <p:spTgt spid="21506"/>
                                        </p:tgtEl>
                                      </p:cBhvr>
                                      <p:to x="100000" y="90000"/>
                                    </p:animScale>
                                    <p:animScale>
                                      <p:cBhvr>
                                        <p:cTn id="26" dur="353" decel="50000">
                                          <p:stCondLst>
                                            <p:cond delay="3544"/>
                                          </p:stCondLst>
                                        </p:cTn>
                                        <p:tgtEl>
                                          <p:spTgt spid="21506"/>
                                        </p:tgtEl>
                                      </p:cBhvr>
                                      <p:to x="100000" y="100000"/>
                                    </p:animScale>
                                    <p:animScale>
                                      <p:cBhvr>
                                        <p:cTn id="27" dur="55">
                                          <p:stCondLst>
                                            <p:cond delay="3842"/>
                                          </p:stCondLst>
                                        </p:cTn>
                                        <p:tgtEl>
                                          <p:spTgt spid="21506"/>
                                        </p:tgtEl>
                                      </p:cBhvr>
                                      <p:to x="100000" y="95000"/>
                                    </p:animScale>
                                    <p:animScale>
                                      <p:cBhvr>
                                        <p:cTn id="28" dur="353" decel="50000">
                                          <p:stCondLst>
                                            <p:cond delay="3897"/>
                                          </p:stCondLst>
                                        </p:cTn>
                                        <p:tgtEl>
                                          <p:spTgt spid="21506"/>
                                        </p:tgtEl>
                                      </p:cBhvr>
                                      <p:to x="100000" y="100000"/>
                                    </p:animScale>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2000" fill="hold"/>
                                        <p:tgtEl>
                                          <p:spTgt spid="12"/>
                                        </p:tgtEl>
                                        <p:attrNameLst>
                                          <p:attrName>ppt_x</p:attrName>
                                        </p:attrNameLst>
                                      </p:cBhvr>
                                      <p:tavLst>
                                        <p:tav tm="0">
                                          <p:val>
                                            <p:strVal val="#ppt_x"/>
                                          </p:val>
                                        </p:tav>
                                        <p:tav tm="100000">
                                          <p:val>
                                            <p:strVal val="#ppt_x"/>
                                          </p:val>
                                        </p:tav>
                                      </p:tavLst>
                                    </p:anim>
                                    <p:anim calcmode="lin" valueType="num">
                                      <p:cBhvr additive="base">
                                        <p:cTn id="32" dur="2000" fill="hold"/>
                                        <p:tgtEl>
                                          <p:spTgt spid="12"/>
                                        </p:tgtEl>
                                        <p:attrNameLst>
                                          <p:attrName>ppt_y</p:attrName>
                                        </p:attrNameLst>
                                      </p:cBhvr>
                                      <p:tavLst>
                                        <p:tav tm="0">
                                          <p:val>
                                            <p:strVal val="1+#ppt_h/2"/>
                                          </p:val>
                                        </p:tav>
                                        <p:tav tm="100000">
                                          <p:val>
                                            <p:strVal val="#ppt_y"/>
                                          </p:val>
                                        </p:tav>
                                      </p:tavLst>
                                    </p:anim>
                                  </p:childTnLst>
                                </p:cTn>
                              </p:par>
                              <p:par>
                                <p:cTn id="33" presetID="16" presetClass="entr" presetSubtype="21" fill="hold" nodeType="withEffect">
                                  <p:stCondLst>
                                    <p:cond delay="0"/>
                                  </p:stCondLst>
                                  <p:childTnLst>
                                    <p:set>
                                      <p:cBhvr>
                                        <p:cTn id="34" dur="1" fill="hold">
                                          <p:stCondLst>
                                            <p:cond delay="0"/>
                                          </p:stCondLst>
                                        </p:cTn>
                                        <p:tgtEl>
                                          <p:spTgt spid="12">
                                            <p:txEl>
                                              <p:pRg st="0" end="0"/>
                                            </p:txEl>
                                          </p:spTgt>
                                        </p:tgtEl>
                                        <p:attrNameLst>
                                          <p:attrName>style.visibility</p:attrName>
                                        </p:attrNameLst>
                                      </p:cBhvr>
                                      <p:to>
                                        <p:strVal val="visible"/>
                                      </p:to>
                                    </p:set>
                                    <p:animEffect transition="in" filter="barn(inVertical)">
                                      <p:cBhvr>
                                        <p:cTn id="35" dur="500"/>
                                        <p:tgtEl>
                                          <p:spTgt spid="12">
                                            <p:txEl>
                                              <p:pRg st="0" end="0"/>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12">
                                            <p:txEl>
                                              <p:pRg st="1" end="1"/>
                                            </p:txEl>
                                          </p:spTgt>
                                        </p:tgtEl>
                                        <p:attrNameLst>
                                          <p:attrName>style.visibility</p:attrName>
                                        </p:attrNameLst>
                                      </p:cBhvr>
                                      <p:to>
                                        <p:strVal val="visible"/>
                                      </p:to>
                                    </p:set>
                                    <p:animEffect transition="in" filter="barn(inVertical)">
                                      <p:cBhvr>
                                        <p:cTn id="38"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 name="Rectangle 1"/>
          <p:cNvSpPr/>
          <p:nvPr/>
        </p:nvSpPr>
        <p:spPr>
          <a:xfrm>
            <a:off x="187598" y="1302800"/>
            <a:ext cx="8768803" cy="1477328"/>
          </a:xfrm>
          <a:prstGeom prst="rect">
            <a:avLst/>
          </a:prstGeom>
        </p:spPr>
        <p:txBody>
          <a:bodyPr wrap="square">
            <a:spAutoFit/>
          </a:bodyPr>
          <a:lstStyle/>
          <a:p>
            <a:pPr indent="539750" algn="just">
              <a:defRPr/>
            </a:pPr>
            <a:r>
              <a:rPr lang="ro-RO" dirty="0">
                <a:effectLst>
                  <a:outerShdw blurRad="38100" dist="38100" dir="2700000" algn="tl">
                    <a:srgbClr val="000000">
                      <a:alpha val="43137"/>
                    </a:srgbClr>
                  </a:outerShdw>
                </a:effectLst>
                <a:latin typeface="Gabriola" pitchFamily="82" charset="0"/>
              </a:rPr>
              <a:t>În vederea alinierii la standardele </a:t>
            </a:r>
            <a:r>
              <a:rPr lang="ro-RO" dirty="0" err="1">
                <a:effectLst>
                  <a:outerShdw blurRad="38100" dist="38100" dir="2700000" algn="tl">
                    <a:srgbClr val="000000">
                      <a:alpha val="43137"/>
                    </a:srgbClr>
                  </a:outerShdw>
                </a:effectLst>
                <a:latin typeface="Gabriola" pitchFamily="82" charset="0"/>
              </a:rPr>
              <a:t>internaţionale</a:t>
            </a:r>
            <a:r>
              <a:rPr lang="ro-RO" dirty="0">
                <a:effectLst>
                  <a:outerShdw blurRad="38100" dist="38100" dir="2700000" algn="tl">
                    <a:srgbClr val="000000">
                      <a:alpha val="43137"/>
                    </a:srgbClr>
                  </a:outerShdw>
                </a:effectLst>
                <a:latin typeface="Gabriola" pitchFamily="82" charset="0"/>
              </a:rPr>
              <a:t> privind condițiile de detenție, în special ale Comitetului European pentru Prevenirea Torturii </a:t>
            </a:r>
            <a:r>
              <a:rPr lang="ro-RO" dirty="0" err="1">
                <a:effectLst>
                  <a:outerShdw blurRad="38100" dist="38100" dir="2700000" algn="tl">
                    <a:srgbClr val="000000">
                      <a:alpha val="43137"/>
                    </a:srgbClr>
                  </a:outerShdw>
                </a:effectLst>
                <a:latin typeface="Gabriola" pitchFamily="82" charset="0"/>
              </a:rPr>
              <a:t>şi</a:t>
            </a:r>
            <a:r>
              <a:rPr lang="ro-RO" dirty="0">
                <a:effectLst>
                  <a:outerShdw blurRad="38100" dist="38100" dir="2700000" algn="tl">
                    <a:srgbClr val="000000">
                      <a:alpha val="43137"/>
                    </a:srgbClr>
                  </a:outerShdw>
                </a:effectLst>
                <a:latin typeface="Gabriola" pitchFamily="82" charset="0"/>
              </a:rPr>
              <a:t> Tratamentelor sau Pedepselor Inumane ori Degradante, pentru asigurarea siguranței așezământului de deținere prin mijloace statice, dinamice și organizaționale; pentru siguranța comunitară prin prevenirea evenimentelor negative și a îmbunătățirii condițiilor de muncă conforme cu cerințele sănătății și securității în muncă pentru angajați, s-au efectuat numeroase investiții și modernizări, astfel:</a:t>
            </a:r>
          </a:p>
        </p:txBody>
      </p:sp>
      <p:sp>
        <p:nvSpPr>
          <p:cNvPr id="11" name="Text Box 16"/>
          <p:cNvSpPr txBox="1"/>
          <p:nvPr/>
        </p:nvSpPr>
        <p:spPr>
          <a:xfrm>
            <a:off x="1403350" y="439738"/>
            <a:ext cx="6973888" cy="765175"/>
          </a:xfrm>
          <a:prstGeom prst="rect">
            <a:avLst/>
          </a:prstGeom>
          <a:noFill/>
          <a:ln>
            <a:noFill/>
          </a:ln>
          <a:effec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Aft>
                <a:spcPts val="1000"/>
              </a:spcAft>
            </a:pPr>
            <a:r>
              <a:rPr lang="ro-RO" altLang="en-US" sz="2400" b="1" i="1" dirty="0" err="1">
                <a:effectLst>
                  <a:outerShdw blurRad="38100" dist="38100" dir="2700000" algn="tl">
                    <a:srgbClr val="C0C0C0"/>
                  </a:outerShdw>
                </a:effectLst>
                <a:cs typeface="Times New Roman" panose="02020603050405020304" pitchFamily="18" charset="0"/>
              </a:rPr>
              <a:t>Acţiuni</a:t>
            </a:r>
            <a:r>
              <a:rPr lang="ro-RO" altLang="en-US" sz="2400" b="1" i="1" dirty="0">
                <a:effectLst>
                  <a:outerShdw blurRad="38100" dist="38100" dir="2700000" algn="tl">
                    <a:srgbClr val="C0C0C0"/>
                  </a:outerShdw>
                </a:effectLst>
                <a:cs typeface="Times New Roman" panose="02020603050405020304" pitchFamily="18" charset="0"/>
              </a:rPr>
              <a:t> întreprinse pentru </a:t>
            </a:r>
            <a:r>
              <a:rPr lang="ro-RO" altLang="en-US" sz="2400" b="1" i="1" dirty="0" err="1">
                <a:effectLst>
                  <a:outerShdw blurRad="38100" dist="38100" dir="2700000" algn="tl">
                    <a:srgbClr val="C0C0C0"/>
                  </a:outerShdw>
                </a:effectLst>
                <a:cs typeface="Times New Roman" panose="02020603050405020304" pitchFamily="18" charset="0"/>
              </a:rPr>
              <a:t>îmbunătăţirea</a:t>
            </a:r>
            <a:r>
              <a:rPr lang="ro-RO" altLang="en-US" sz="2400" b="1" i="1" dirty="0">
                <a:effectLst>
                  <a:outerShdw blurRad="38100" dist="38100" dir="2700000" algn="tl">
                    <a:srgbClr val="C0C0C0"/>
                  </a:outerShdw>
                </a:effectLst>
                <a:cs typeface="Times New Roman" panose="02020603050405020304" pitchFamily="18" charset="0"/>
              </a:rPr>
              <a:t> </a:t>
            </a:r>
            <a:r>
              <a:rPr lang="ro-RO" altLang="en-US" sz="2400" b="1" i="1" dirty="0" err="1">
                <a:effectLst>
                  <a:outerShdw blurRad="38100" dist="38100" dir="2700000" algn="tl">
                    <a:srgbClr val="C0C0C0"/>
                  </a:outerShdw>
                </a:effectLst>
                <a:cs typeface="Times New Roman" panose="02020603050405020304" pitchFamily="18" charset="0"/>
              </a:rPr>
              <a:t>condiţiilor</a:t>
            </a:r>
            <a:r>
              <a:rPr lang="ro-RO" altLang="en-US" sz="2400" b="1" i="1" dirty="0">
                <a:effectLst>
                  <a:outerShdw blurRad="38100" dist="38100" dir="2700000" algn="tl">
                    <a:srgbClr val="C0C0C0"/>
                  </a:outerShdw>
                </a:effectLst>
                <a:cs typeface="Times New Roman" panose="02020603050405020304" pitchFamily="18" charset="0"/>
              </a:rPr>
              <a:t> de </a:t>
            </a:r>
            <a:r>
              <a:rPr lang="ro-RO" altLang="en-US" sz="2400" b="1" i="1" dirty="0" err="1">
                <a:effectLst>
                  <a:outerShdw blurRad="38100" dist="38100" dir="2700000" algn="tl">
                    <a:srgbClr val="C0C0C0"/>
                  </a:outerShdw>
                </a:effectLst>
                <a:cs typeface="Times New Roman" panose="02020603050405020304" pitchFamily="18" charset="0"/>
              </a:rPr>
              <a:t>detenţie</a:t>
            </a:r>
            <a:r>
              <a:rPr lang="ro-RO" altLang="en-US" sz="2400" b="1" i="1" dirty="0">
                <a:effectLst>
                  <a:outerShdw blurRad="38100" dist="38100" dir="2700000" algn="tl">
                    <a:srgbClr val="C0C0C0"/>
                  </a:outerShdw>
                </a:effectLst>
                <a:cs typeface="Times New Roman" panose="02020603050405020304" pitchFamily="18" charset="0"/>
              </a:rPr>
              <a:t>/muncă</a:t>
            </a:r>
          </a:p>
        </p:txBody>
      </p:sp>
      <p:sp>
        <p:nvSpPr>
          <p:cNvPr id="12" name="Rectangle 11"/>
          <p:cNvSpPr/>
          <p:nvPr/>
        </p:nvSpPr>
        <p:spPr>
          <a:xfrm>
            <a:off x="58261" y="2905052"/>
            <a:ext cx="3073579" cy="3508653"/>
          </a:xfrm>
          <a:prstGeom prst="rect">
            <a:avLst/>
          </a:prstGeom>
        </p:spPr>
        <p:txBody>
          <a:bodyPr wrap="square">
            <a:spAutoFit/>
          </a:bodyPr>
          <a:lstStyle/>
          <a:p>
            <a:pPr marL="285750" indent="-285750" algn="just" eaLnBrk="1" fontAlgn="auto" hangingPunct="1">
              <a:spcBef>
                <a:spcPts val="0"/>
              </a:spcBef>
              <a:spcAft>
                <a:spcPts val="0"/>
              </a:spcAft>
              <a:buFont typeface="Wingdings" panose="05000000000000000000" pitchFamily="2" charset="2"/>
              <a:buChar char="ü"/>
              <a:defRPr/>
            </a:pPr>
            <a:r>
              <a:rPr lang="vi-VN" sz="2400" b="1" dirty="0">
                <a:effectLst>
                  <a:outerShdw blurRad="38100" dist="38100" dir="2700000" algn="tl">
                    <a:srgbClr val="000000">
                      <a:alpha val="43137"/>
                    </a:srgbClr>
                  </a:outerShdw>
                </a:effectLst>
                <a:latin typeface="Gabriola" pitchFamily="82" charset="0"/>
              </a:rPr>
              <a:t>2011</a:t>
            </a:r>
            <a:r>
              <a:rPr lang="vi-VN" dirty="0">
                <a:effectLst>
                  <a:outerShdw blurRad="38100" dist="38100" dir="2700000" algn="tl">
                    <a:srgbClr val="000000">
                      <a:alpha val="43137"/>
                    </a:srgbClr>
                  </a:outerShdw>
                </a:effectLst>
                <a:latin typeface="Gabriola" pitchFamily="82" charset="0"/>
              </a:rPr>
              <a:t> – se dă în folosință un pavilion nou de detenție cu o capacitate de 132</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de locuri și 200 de paturi instalate, unde</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sunt cazate persoane încarcerate în regim</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deschis. După construirea pavilionului</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nou, toți deținuții încadrați la regimul</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deschis din zona Moldovei au </a:t>
            </a:r>
            <a:r>
              <a:rPr lang="vi-VN" dirty="0" err="1">
                <a:effectLst>
                  <a:outerShdw blurRad="38100" dist="38100" dir="2700000" algn="tl">
                    <a:srgbClr val="000000">
                      <a:alpha val="43137"/>
                    </a:srgbClr>
                  </a:outerShdw>
                </a:effectLst>
                <a:latin typeface="Gabriola" pitchFamily="82" charset="0"/>
              </a:rPr>
              <a:t>fost</a:t>
            </a:r>
            <a:r>
              <a:rPr lang="vi-VN" dirty="0">
                <a:effectLst>
                  <a:outerShdw blurRad="38100" dist="38100" dir="2700000" algn="tl">
                    <a:srgbClr val="000000">
                      <a:alpha val="43137"/>
                    </a:srgbClr>
                  </a:outerShdw>
                </a:effectLst>
                <a:latin typeface="Gabriola" pitchFamily="82" charset="0"/>
              </a:rPr>
              <a:t> </a:t>
            </a:r>
            <a:r>
              <a:rPr lang="ro-RO" dirty="0" smtClean="0">
                <a:effectLst>
                  <a:outerShdw blurRad="38100" dist="38100" dir="2700000" algn="tl">
                    <a:srgbClr val="000000">
                      <a:alpha val="43137"/>
                    </a:srgbClr>
                  </a:outerShdw>
                </a:effectLst>
                <a:latin typeface="Gabriola" pitchFamily="82" charset="0"/>
              </a:rPr>
              <a:t>transferați </a:t>
            </a:r>
            <a:r>
              <a:rPr lang="vi-VN" dirty="0">
                <a:effectLst>
                  <a:outerShdw blurRad="38100" dist="38100" dir="2700000" algn="tl">
                    <a:srgbClr val="000000">
                      <a:alpha val="43137"/>
                    </a:srgbClr>
                  </a:outerShdw>
                </a:effectLst>
                <a:latin typeface="Gabriola" pitchFamily="82" charset="0"/>
              </a:rPr>
              <a:t>la Penitenciarul Iași, degrevând astfel</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penitenciarele din zona de Nord Est, în ceea ce privește suprapopularea.</a:t>
            </a:r>
            <a:r>
              <a:rPr lang="ro-RO" dirty="0">
                <a:effectLst>
                  <a:outerShdw blurRad="38100" dist="38100" dir="2700000" algn="tl">
                    <a:srgbClr val="000000">
                      <a:alpha val="43137"/>
                    </a:srgbClr>
                  </a:outerShdw>
                </a:effectLst>
                <a:latin typeface="Gabriola" pitchFamily="82" charset="0"/>
              </a:rPr>
              <a:t>	</a:t>
            </a:r>
            <a:endParaRPr lang="vi-VN" b="1" u="sng" dirty="0">
              <a:effectLst>
                <a:outerShdw blurRad="38100" dist="38100" dir="2700000" algn="tl">
                  <a:srgbClr val="000000">
                    <a:alpha val="43137"/>
                  </a:srgbClr>
                </a:outerShdw>
              </a:effectLst>
              <a:latin typeface="Gabriola" pitchFamily="82" charset="0"/>
            </a:endParaRPr>
          </a:p>
        </p:txBody>
      </p:sp>
      <p:sp>
        <p:nvSpPr>
          <p:cNvPr id="15" name="Rectangle 14"/>
          <p:cNvSpPr/>
          <p:nvPr/>
        </p:nvSpPr>
        <p:spPr>
          <a:xfrm>
            <a:off x="3347864" y="2905052"/>
            <a:ext cx="3148159" cy="1477328"/>
          </a:xfrm>
          <a:prstGeom prst="rect">
            <a:avLst/>
          </a:prstGeom>
        </p:spPr>
        <p:txBody>
          <a:bodyPr wrap="square">
            <a:spAutoFit/>
          </a:bodyPr>
          <a:lstStyle/>
          <a:p>
            <a:pPr marL="342900" indent="-342900" algn="just" eaLnBrk="1" fontAlgn="auto" hangingPunct="1">
              <a:spcBef>
                <a:spcPts val="0"/>
              </a:spcBef>
              <a:spcAft>
                <a:spcPts val="0"/>
              </a:spcAft>
              <a:buFont typeface="Wingdings" panose="05000000000000000000" pitchFamily="2" charset="2"/>
              <a:buChar char="ü"/>
              <a:defRPr/>
            </a:pPr>
            <a:r>
              <a:rPr lang="vi-VN" dirty="0" smtClean="0">
                <a:effectLst>
                  <a:outerShdw blurRad="38100" dist="38100" dir="2700000" algn="tl">
                    <a:srgbClr val="000000">
                      <a:alpha val="43137"/>
                    </a:srgbClr>
                  </a:outerShdw>
                </a:effectLst>
                <a:latin typeface="Gabriola" pitchFamily="82" charset="0"/>
              </a:rPr>
              <a:t>se </a:t>
            </a:r>
            <a:r>
              <a:rPr lang="vi-VN" dirty="0">
                <a:effectLst>
                  <a:outerShdw blurRad="38100" dist="38100" dir="2700000" algn="tl">
                    <a:srgbClr val="000000">
                      <a:alpha val="43137"/>
                    </a:srgbClr>
                  </a:outerShdw>
                </a:effectLst>
                <a:latin typeface="Gabriola" pitchFamily="82" charset="0"/>
              </a:rPr>
              <a:t>finalizează investiţia cu</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obiectiv refacerea gardului împrejmuitor</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al sectorului de deţinere, dotat cu supraveghere video şi sistem de iluminat cu</a:t>
            </a:r>
            <a:r>
              <a:rPr lang="ro-RO" dirty="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led;</a:t>
            </a:r>
            <a:r>
              <a:rPr lang="ro-RO" dirty="0">
                <a:effectLst>
                  <a:outerShdw blurRad="38100" dist="38100" dir="2700000" algn="tl">
                    <a:srgbClr val="000000">
                      <a:alpha val="43137"/>
                    </a:srgbClr>
                  </a:outerShdw>
                </a:effectLst>
                <a:latin typeface="Gabriola" pitchFamily="82" charset="0"/>
              </a:rPr>
              <a:t>	</a:t>
            </a:r>
            <a:endParaRPr lang="vi-VN" b="1" dirty="0">
              <a:effectLst>
                <a:outerShdw blurRad="38100" dist="38100" dir="2700000" algn="tl">
                  <a:srgbClr val="000000">
                    <a:alpha val="43137"/>
                  </a:srgbClr>
                </a:outerShdw>
              </a:effectLst>
              <a:latin typeface="Gabriola" pitchFamily="82" charset="0"/>
            </a:endParaRPr>
          </a:p>
        </p:txBody>
      </p:sp>
      <p:pic>
        <p:nvPicPr>
          <p:cNvPr id="16" name="Imagin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94930" y="2780128"/>
            <a:ext cx="2460378" cy="2045118"/>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pic>
      <p:pic>
        <p:nvPicPr>
          <p:cNvPr id="17"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rot="691536">
            <a:off x="6700923" y="5046789"/>
            <a:ext cx="2129631" cy="1474614"/>
          </a:xfrm>
          <a:prstGeom prst="rect">
            <a:avLst/>
          </a:prstGeom>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a:extLst>
            <a:ext uri="{909E8E84-426E-40DD-AFC4-6F175D3DCCD1}">
              <a14:hiddenFill xmlns:a14="http://schemas.microsoft.com/office/drawing/2010/main">
                <a:solidFill>
                  <a:srgbClr val="FFFFFF"/>
                </a:solidFill>
              </a14:hiddenFill>
            </a:ext>
          </a:extLst>
        </p:spPr>
      </p:pic>
      <p:sp>
        <p:nvSpPr>
          <p:cNvPr id="3" name="Rectangle 2"/>
          <p:cNvSpPr/>
          <p:nvPr/>
        </p:nvSpPr>
        <p:spPr>
          <a:xfrm>
            <a:off x="3982744" y="4875153"/>
            <a:ext cx="2954265" cy="1292662"/>
          </a:xfrm>
          <a:prstGeom prst="rect">
            <a:avLst/>
          </a:prstGeom>
        </p:spPr>
        <p:txBody>
          <a:bodyPr wrap="square">
            <a:spAutoFit/>
          </a:bodyPr>
          <a:lstStyle/>
          <a:p>
            <a:pPr marL="285750" indent="-285750" algn="just">
              <a:buFont typeface="Wingdings" panose="05000000000000000000" pitchFamily="2" charset="2"/>
              <a:buChar char="ü"/>
              <a:defRPr/>
            </a:pPr>
            <a:r>
              <a:rPr lang="vi-VN" sz="2400" b="1" dirty="0">
                <a:effectLst>
                  <a:outerShdw blurRad="38100" dist="38100" dir="2700000" algn="tl">
                    <a:srgbClr val="000000">
                      <a:alpha val="43137"/>
                    </a:srgbClr>
                  </a:outerShdw>
                </a:effectLst>
                <a:latin typeface="Gabriola" pitchFamily="82" charset="0"/>
              </a:rPr>
              <a:t>2016</a:t>
            </a:r>
            <a:r>
              <a:rPr lang="vi-VN" dirty="0">
                <a:effectLst>
                  <a:outerShdw blurRad="38100" dist="38100" dir="2700000" algn="tl">
                    <a:srgbClr val="000000">
                      <a:alpha val="43137"/>
                    </a:srgbClr>
                  </a:outerShdw>
                </a:effectLst>
                <a:latin typeface="Gabriola" pitchFamily="82" charset="0"/>
              </a:rPr>
              <a:t> - </a:t>
            </a:r>
            <a:r>
              <a:rPr lang="vi-VN" dirty="0" err="1">
                <a:effectLst>
                  <a:outerShdw blurRad="38100" dist="38100" dir="2700000" algn="tl">
                    <a:srgbClr val="000000">
                      <a:alpha val="43137"/>
                    </a:srgbClr>
                  </a:outerShdw>
                </a:effectLst>
                <a:latin typeface="Gabriola" pitchFamily="82" charset="0"/>
              </a:rPr>
              <a:t>modernizare</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centrală</a:t>
            </a:r>
            <a:r>
              <a:rPr lang="ro-RO"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termică</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în</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vederea</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îmbunătățirii</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calității</a:t>
            </a:r>
            <a:r>
              <a:rPr lang="ro-RO"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apei</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calde</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menajere</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și</a:t>
            </a:r>
            <a:r>
              <a:rPr lang="vi-VN" dirty="0">
                <a:effectLst>
                  <a:outerShdw blurRad="38100" dist="38100" dir="2700000" algn="tl">
                    <a:srgbClr val="000000">
                      <a:alpha val="43137"/>
                    </a:srgbClr>
                  </a:outerShdw>
                </a:effectLst>
                <a:latin typeface="Gabriola" pitchFamily="82" charset="0"/>
              </a:rPr>
              <a:t> a </a:t>
            </a:r>
            <a:r>
              <a:rPr lang="vi-VN" dirty="0" err="1">
                <a:effectLst>
                  <a:outerShdw blurRad="38100" dist="38100" dir="2700000" algn="tl">
                    <a:srgbClr val="000000">
                      <a:alpha val="43137"/>
                    </a:srgbClr>
                  </a:outerShdw>
                </a:effectLst>
                <a:latin typeface="Gabriola" pitchFamily="82" charset="0"/>
              </a:rPr>
              <a:t>căldurii</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termice</a:t>
            </a:r>
            <a:r>
              <a:rPr lang="vi-VN" dirty="0">
                <a:effectLst>
                  <a:outerShdw blurRad="38100" dist="38100" dir="2700000" algn="tl">
                    <a:srgbClr val="000000">
                      <a:alpha val="43137"/>
                    </a:srgbClr>
                  </a:outerShdw>
                </a:effectLst>
                <a:latin typeface="Gabriola" pitchFamily="82" charset="0"/>
              </a:rPr>
              <a:t>.</a:t>
            </a:r>
          </a:p>
        </p:txBody>
      </p:sp>
    </p:spTree>
    <p:extLst>
      <p:ext uri="{BB962C8B-B14F-4D97-AF65-F5344CB8AC3E}">
        <p14:creationId xmlns:p14="http://schemas.microsoft.com/office/powerpoint/2010/main" val="68713497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par>
                          <p:cTn id="14" fill="hold">
                            <p:stCondLst>
                              <p:cond delay="3000"/>
                            </p:stCondLst>
                            <p:childTnLst>
                              <p:par>
                                <p:cTn id="15" presetID="26"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80">
                                          <p:stCondLst>
                                            <p:cond delay="0"/>
                                          </p:stCondLst>
                                        </p:cTn>
                                        <p:tgtEl>
                                          <p:spTgt spid="12"/>
                                        </p:tgtEl>
                                      </p:cBhvr>
                                    </p:animEffect>
                                    <p:anim calcmode="lin" valueType="num">
                                      <p:cBhvr>
                                        <p:cTn id="1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3" dur="26">
                                          <p:stCondLst>
                                            <p:cond delay="650"/>
                                          </p:stCondLst>
                                        </p:cTn>
                                        <p:tgtEl>
                                          <p:spTgt spid="12"/>
                                        </p:tgtEl>
                                      </p:cBhvr>
                                      <p:to x="100000" y="60000"/>
                                    </p:animScale>
                                    <p:animScale>
                                      <p:cBhvr>
                                        <p:cTn id="24" dur="166" decel="50000">
                                          <p:stCondLst>
                                            <p:cond delay="676"/>
                                          </p:stCondLst>
                                        </p:cTn>
                                        <p:tgtEl>
                                          <p:spTgt spid="12"/>
                                        </p:tgtEl>
                                      </p:cBhvr>
                                      <p:to x="100000" y="100000"/>
                                    </p:animScale>
                                    <p:animScale>
                                      <p:cBhvr>
                                        <p:cTn id="25" dur="26">
                                          <p:stCondLst>
                                            <p:cond delay="1312"/>
                                          </p:stCondLst>
                                        </p:cTn>
                                        <p:tgtEl>
                                          <p:spTgt spid="12"/>
                                        </p:tgtEl>
                                      </p:cBhvr>
                                      <p:to x="100000" y="80000"/>
                                    </p:animScale>
                                    <p:animScale>
                                      <p:cBhvr>
                                        <p:cTn id="26" dur="166" decel="50000">
                                          <p:stCondLst>
                                            <p:cond delay="1338"/>
                                          </p:stCondLst>
                                        </p:cTn>
                                        <p:tgtEl>
                                          <p:spTgt spid="12"/>
                                        </p:tgtEl>
                                      </p:cBhvr>
                                      <p:to x="100000" y="100000"/>
                                    </p:animScale>
                                    <p:animScale>
                                      <p:cBhvr>
                                        <p:cTn id="27" dur="26">
                                          <p:stCondLst>
                                            <p:cond delay="1642"/>
                                          </p:stCondLst>
                                        </p:cTn>
                                        <p:tgtEl>
                                          <p:spTgt spid="12"/>
                                        </p:tgtEl>
                                      </p:cBhvr>
                                      <p:to x="100000" y="90000"/>
                                    </p:animScale>
                                    <p:animScale>
                                      <p:cBhvr>
                                        <p:cTn id="28" dur="166" decel="50000">
                                          <p:stCondLst>
                                            <p:cond delay="1668"/>
                                          </p:stCondLst>
                                        </p:cTn>
                                        <p:tgtEl>
                                          <p:spTgt spid="12"/>
                                        </p:tgtEl>
                                      </p:cBhvr>
                                      <p:to x="100000" y="100000"/>
                                    </p:animScale>
                                    <p:animScale>
                                      <p:cBhvr>
                                        <p:cTn id="29" dur="26">
                                          <p:stCondLst>
                                            <p:cond delay="1808"/>
                                          </p:stCondLst>
                                        </p:cTn>
                                        <p:tgtEl>
                                          <p:spTgt spid="12"/>
                                        </p:tgtEl>
                                      </p:cBhvr>
                                      <p:to x="100000" y="95000"/>
                                    </p:animScale>
                                    <p:animScale>
                                      <p:cBhvr>
                                        <p:cTn id="30" dur="166" decel="50000">
                                          <p:stCondLst>
                                            <p:cond delay="1834"/>
                                          </p:stCondLst>
                                        </p:cTn>
                                        <p:tgtEl>
                                          <p:spTgt spid="12"/>
                                        </p:tgtEl>
                                      </p:cBhvr>
                                      <p:to x="100000" y="100000"/>
                                    </p:animScale>
                                  </p:childTnLst>
                                </p:cTn>
                              </p:par>
                            </p:childTnLst>
                          </p:cTn>
                        </p:par>
                        <p:par>
                          <p:cTn id="31" fill="hold">
                            <p:stCondLst>
                              <p:cond delay="5000"/>
                            </p:stCondLst>
                            <p:childTnLst>
                              <p:par>
                                <p:cTn id="32" presetID="26"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725">
                                          <p:stCondLst>
                                            <p:cond delay="0"/>
                                          </p:stCondLst>
                                        </p:cTn>
                                        <p:tgtEl>
                                          <p:spTgt spid="15"/>
                                        </p:tgtEl>
                                      </p:cBhvr>
                                    </p:animEffect>
                                    <p:anim calcmode="lin" valueType="num">
                                      <p:cBhvr>
                                        <p:cTn id="35" dur="2278"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6" dur="830"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7" dur="830" tmFilter="0, 0; 0.125,0.2665; 0.25,0.4; 0.375,0.465; 0.5,0.5;  0.625,0.535; 0.75,0.6; 0.875,0.7335; 1,1">
                                          <p:stCondLst>
                                            <p:cond delay="830"/>
                                          </p:stCondLst>
                                        </p:cTn>
                                        <p:tgtEl>
                                          <p:spTgt spid="15"/>
                                        </p:tgtEl>
                                        <p:attrNameLst>
                                          <p:attrName>ppt_y</p:attrName>
                                        </p:attrNameLst>
                                      </p:cBhvr>
                                      <p:tavLst>
                                        <p:tav tm="0" fmla="#ppt_y-sin(pi*$)/9">
                                          <p:val>
                                            <p:fltVal val="0"/>
                                          </p:val>
                                        </p:tav>
                                        <p:tav tm="100000">
                                          <p:val>
                                            <p:fltVal val="1"/>
                                          </p:val>
                                        </p:tav>
                                      </p:tavLst>
                                    </p:anim>
                                    <p:anim calcmode="lin" valueType="num">
                                      <p:cBhvr>
                                        <p:cTn id="38" dur="415" tmFilter="0, 0; 0.125,0.2665; 0.25,0.4; 0.375,0.465; 0.5,0.5;  0.625,0.535; 0.75,0.6; 0.875,0.7335; 1,1">
                                          <p:stCondLst>
                                            <p:cond delay="1655"/>
                                          </p:stCondLst>
                                        </p:cTn>
                                        <p:tgtEl>
                                          <p:spTgt spid="15"/>
                                        </p:tgtEl>
                                        <p:attrNameLst>
                                          <p:attrName>ppt_y</p:attrName>
                                        </p:attrNameLst>
                                      </p:cBhvr>
                                      <p:tavLst>
                                        <p:tav tm="0" fmla="#ppt_y-sin(pi*$)/27">
                                          <p:val>
                                            <p:fltVal val="0"/>
                                          </p:val>
                                        </p:tav>
                                        <p:tav tm="100000">
                                          <p:val>
                                            <p:fltVal val="1"/>
                                          </p:val>
                                        </p:tav>
                                      </p:tavLst>
                                    </p:anim>
                                    <p:anim calcmode="lin" valueType="num">
                                      <p:cBhvr>
                                        <p:cTn id="39" dur="205" tmFilter="0, 0; 0.125,0.2665; 0.25,0.4; 0.375,0.465; 0.5,0.5;  0.625,0.535; 0.75,0.6; 0.875,0.7335; 1,1">
                                          <p:stCondLst>
                                            <p:cond delay="2070"/>
                                          </p:stCondLst>
                                        </p:cTn>
                                        <p:tgtEl>
                                          <p:spTgt spid="15"/>
                                        </p:tgtEl>
                                        <p:attrNameLst>
                                          <p:attrName>ppt_y</p:attrName>
                                        </p:attrNameLst>
                                      </p:cBhvr>
                                      <p:tavLst>
                                        <p:tav tm="0" fmla="#ppt_y-sin(pi*$)/81">
                                          <p:val>
                                            <p:fltVal val="0"/>
                                          </p:val>
                                        </p:tav>
                                        <p:tav tm="100000">
                                          <p:val>
                                            <p:fltVal val="1"/>
                                          </p:val>
                                        </p:tav>
                                      </p:tavLst>
                                    </p:anim>
                                    <p:animScale>
                                      <p:cBhvr>
                                        <p:cTn id="40" dur="33">
                                          <p:stCondLst>
                                            <p:cond delay="812"/>
                                          </p:stCondLst>
                                        </p:cTn>
                                        <p:tgtEl>
                                          <p:spTgt spid="15"/>
                                        </p:tgtEl>
                                      </p:cBhvr>
                                      <p:to x="100000" y="60000"/>
                                    </p:animScale>
                                    <p:animScale>
                                      <p:cBhvr>
                                        <p:cTn id="41" dur="207" decel="50000">
                                          <p:stCondLst>
                                            <p:cond delay="845"/>
                                          </p:stCondLst>
                                        </p:cTn>
                                        <p:tgtEl>
                                          <p:spTgt spid="15"/>
                                        </p:tgtEl>
                                      </p:cBhvr>
                                      <p:to x="100000" y="100000"/>
                                    </p:animScale>
                                    <p:animScale>
                                      <p:cBhvr>
                                        <p:cTn id="42" dur="33">
                                          <p:stCondLst>
                                            <p:cond delay="1640"/>
                                          </p:stCondLst>
                                        </p:cTn>
                                        <p:tgtEl>
                                          <p:spTgt spid="15"/>
                                        </p:tgtEl>
                                      </p:cBhvr>
                                      <p:to x="100000" y="80000"/>
                                    </p:animScale>
                                    <p:animScale>
                                      <p:cBhvr>
                                        <p:cTn id="43" dur="207" decel="50000">
                                          <p:stCondLst>
                                            <p:cond delay="1673"/>
                                          </p:stCondLst>
                                        </p:cTn>
                                        <p:tgtEl>
                                          <p:spTgt spid="15"/>
                                        </p:tgtEl>
                                      </p:cBhvr>
                                      <p:to x="100000" y="100000"/>
                                    </p:animScale>
                                    <p:animScale>
                                      <p:cBhvr>
                                        <p:cTn id="44" dur="33">
                                          <p:stCondLst>
                                            <p:cond delay="2052"/>
                                          </p:stCondLst>
                                        </p:cTn>
                                        <p:tgtEl>
                                          <p:spTgt spid="15"/>
                                        </p:tgtEl>
                                      </p:cBhvr>
                                      <p:to x="100000" y="90000"/>
                                    </p:animScale>
                                    <p:animScale>
                                      <p:cBhvr>
                                        <p:cTn id="45" dur="207" decel="50000">
                                          <p:stCondLst>
                                            <p:cond delay="2085"/>
                                          </p:stCondLst>
                                        </p:cTn>
                                        <p:tgtEl>
                                          <p:spTgt spid="15"/>
                                        </p:tgtEl>
                                      </p:cBhvr>
                                      <p:to x="100000" y="100000"/>
                                    </p:animScale>
                                    <p:animScale>
                                      <p:cBhvr>
                                        <p:cTn id="46" dur="33">
                                          <p:stCondLst>
                                            <p:cond delay="2260"/>
                                          </p:stCondLst>
                                        </p:cTn>
                                        <p:tgtEl>
                                          <p:spTgt spid="15"/>
                                        </p:tgtEl>
                                      </p:cBhvr>
                                      <p:to x="100000" y="95000"/>
                                    </p:animScale>
                                    <p:animScale>
                                      <p:cBhvr>
                                        <p:cTn id="47" dur="207" decel="50000">
                                          <p:stCondLst>
                                            <p:cond delay="2293"/>
                                          </p:stCondLst>
                                        </p:cTn>
                                        <p:tgtEl>
                                          <p:spTgt spid="15"/>
                                        </p:tgtEl>
                                      </p:cBhvr>
                                      <p:to x="100000" y="100000"/>
                                    </p:animScale>
                                  </p:childTnLst>
                                </p:cTn>
                              </p:par>
                              <p:par>
                                <p:cTn id="48" presetID="53" presetClass="entr" presetSubtype="16"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2000" fill="hold"/>
                                        <p:tgtEl>
                                          <p:spTgt spid="16"/>
                                        </p:tgtEl>
                                        <p:attrNameLst>
                                          <p:attrName>ppt_w</p:attrName>
                                        </p:attrNameLst>
                                      </p:cBhvr>
                                      <p:tavLst>
                                        <p:tav tm="0">
                                          <p:val>
                                            <p:fltVal val="0"/>
                                          </p:val>
                                        </p:tav>
                                        <p:tav tm="100000">
                                          <p:val>
                                            <p:strVal val="#ppt_w"/>
                                          </p:val>
                                        </p:tav>
                                      </p:tavLst>
                                    </p:anim>
                                    <p:anim calcmode="lin" valueType="num">
                                      <p:cBhvr>
                                        <p:cTn id="51" dur="2000" fill="hold"/>
                                        <p:tgtEl>
                                          <p:spTgt spid="16"/>
                                        </p:tgtEl>
                                        <p:attrNameLst>
                                          <p:attrName>ppt_h</p:attrName>
                                        </p:attrNameLst>
                                      </p:cBhvr>
                                      <p:tavLst>
                                        <p:tav tm="0">
                                          <p:val>
                                            <p:fltVal val="0"/>
                                          </p:val>
                                        </p:tav>
                                        <p:tav tm="100000">
                                          <p:val>
                                            <p:strVal val="#ppt_h"/>
                                          </p:val>
                                        </p:tav>
                                      </p:tavLst>
                                    </p:anim>
                                    <p:animEffect transition="in" filter="fade">
                                      <p:cBhvr>
                                        <p:cTn id="52" dur="2000"/>
                                        <p:tgtEl>
                                          <p:spTgt spid="16"/>
                                        </p:tgtEl>
                                      </p:cBhvr>
                                    </p:animEffect>
                                  </p:childTnLst>
                                </p:cTn>
                              </p:par>
                            </p:childTnLst>
                          </p:cTn>
                        </p:par>
                        <p:par>
                          <p:cTn id="53" fill="hold">
                            <p:stCondLst>
                              <p:cond delay="7500"/>
                            </p:stCondLst>
                            <p:childTnLst>
                              <p:par>
                                <p:cTn id="54" presetID="26" presetClass="entr" presetSubtype="0"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down)">
                                      <p:cBhvr>
                                        <p:cTn id="56" dur="580">
                                          <p:stCondLst>
                                            <p:cond delay="0"/>
                                          </p:stCondLst>
                                        </p:cTn>
                                        <p:tgtEl>
                                          <p:spTgt spid="3"/>
                                        </p:tgtEl>
                                      </p:cBhvr>
                                    </p:animEffect>
                                    <p:anim calcmode="lin" valueType="num">
                                      <p:cBhvr>
                                        <p:cTn id="57"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62" dur="26">
                                          <p:stCondLst>
                                            <p:cond delay="650"/>
                                          </p:stCondLst>
                                        </p:cTn>
                                        <p:tgtEl>
                                          <p:spTgt spid="3"/>
                                        </p:tgtEl>
                                      </p:cBhvr>
                                      <p:to x="100000" y="60000"/>
                                    </p:animScale>
                                    <p:animScale>
                                      <p:cBhvr>
                                        <p:cTn id="63" dur="166" decel="50000">
                                          <p:stCondLst>
                                            <p:cond delay="676"/>
                                          </p:stCondLst>
                                        </p:cTn>
                                        <p:tgtEl>
                                          <p:spTgt spid="3"/>
                                        </p:tgtEl>
                                      </p:cBhvr>
                                      <p:to x="100000" y="100000"/>
                                    </p:animScale>
                                    <p:animScale>
                                      <p:cBhvr>
                                        <p:cTn id="64" dur="26">
                                          <p:stCondLst>
                                            <p:cond delay="1312"/>
                                          </p:stCondLst>
                                        </p:cTn>
                                        <p:tgtEl>
                                          <p:spTgt spid="3"/>
                                        </p:tgtEl>
                                      </p:cBhvr>
                                      <p:to x="100000" y="80000"/>
                                    </p:animScale>
                                    <p:animScale>
                                      <p:cBhvr>
                                        <p:cTn id="65" dur="166" decel="50000">
                                          <p:stCondLst>
                                            <p:cond delay="1338"/>
                                          </p:stCondLst>
                                        </p:cTn>
                                        <p:tgtEl>
                                          <p:spTgt spid="3"/>
                                        </p:tgtEl>
                                      </p:cBhvr>
                                      <p:to x="100000" y="100000"/>
                                    </p:animScale>
                                    <p:animScale>
                                      <p:cBhvr>
                                        <p:cTn id="66" dur="26">
                                          <p:stCondLst>
                                            <p:cond delay="1642"/>
                                          </p:stCondLst>
                                        </p:cTn>
                                        <p:tgtEl>
                                          <p:spTgt spid="3"/>
                                        </p:tgtEl>
                                      </p:cBhvr>
                                      <p:to x="100000" y="90000"/>
                                    </p:animScale>
                                    <p:animScale>
                                      <p:cBhvr>
                                        <p:cTn id="67" dur="166" decel="50000">
                                          <p:stCondLst>
                                            <p:cond delay="1668"/>
                                          </p:stCondLst>
                                        </p:cTn>
                                        <p:tgtEl>
                                          <p:spTgt spid="3"/>
                                        </p:tgtEl>
                                      </p:cBhvr>
                                      <p:to x="100000" y="100000"/>
                                    </p:animScale>
                                    <p:animScale>
                                      <p:cBhvr>
                                        <p:cTn id="68" dur="26">
                                          <p:stCondLst>
                                            <p:cond delay="1808"/>
                                          </p:stCondLst>
                                        </p:cTn>
                                        <p:tgtEl>
                                          <p:spTgt spid="3"/>
                                        </p:tgtEl>
                                      </p:cBhvr>
                                      <p:to x="100000" y="95000"/>
                                    </p:animScale>
                                    <p:animScale>
                                      <p:cBhvr>
                                        <p:cTn id="69" dur="166" decel="50000">
                                          <p:stCondLst>
                                            <p:cond delay="1834"/>
                                          </p:stCondLst>
                                        </p:cTn>
                                        <p:tgtEl>
                                          <p:spTgt spid="3"/>
                                        </p:tgtEl>
                                      </p:cBhvr>
                                      <p:to x="100000" y="100000"/>
                                    </p:animScale>
                                  </p:childTnLst>
                                </p:cTn>
                              </p:par>
                              <p:par>
                                <p:cTn id="70" presetID="53" presetClass="entr" presetSubtype="16"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2000" fill="hold"/>
                                        <p:tgtEl>
                                          <p:spTgt spid="17"/>
                                        </p:tgtEl>
                                        <p:attrNameLst>
                                          <p:attrName>ppt_w</p:attrName>
                                        </p:attrNameLst>
                                      </p:cBhvr>
                                      <p:tavLst>
                                        <p:tav tm="0">
                                          <p:val>
                                            <p:fltVal val="0"/>
                                          </p:val>
                                        </p:tav>
                                        <p:tav tm="100000">
                                          <p:val>
                                            <p:strVal val="#ppt_w"/>
                                          </p:val>
                                        </p:tav>
                                      </p:tavLst>
                                    </p:anim>
                                    <p:anim calcmode="lin" valueType="num">
                                      <p:cBhvr>
                                        <p:cTn id="73" dur="2000" fill="hold"/>
                                        <p:tgtEl>
                                          <p:spTgt spid="17"/>
                                        </p:tgtEl>
                                        <p:attrNameLst>
                                          <p:attrName>ppt_h</p:attrName>
                                        </p:attrNameLst>
                                      </p:cBhvr>
                                      <p:tavLst>
                                        <p:tav tm="0">
                                          <p:val>
                                            <p:fltVal val="0"/>
                                          </p:val>
                                        </p:tav>
                                        <p:tav tm="100000">
                                          <p:val>
                                            <p:strVal val="#ppt_h"/>
                                          </p:val>
                                        </p:tav>
                                      </p:tavLst>
                                    </p:anim>
                                    <p:animEffect transition="in" filter="fade">
                                      <p:cBhvr>
                                        <p:cTn id="7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2" grpId="0"/>
      <p:bldP spid="15" grpId="0"/>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 name="Text Box 16"/>
          <p:cNvSpPr txBox="1"/>
          <p:nvPr/>
        </p:nvSpPr>
        <p:spPr>
          <a:xfrm>
            <a:off x="1403350" y="439738"/>
            <a:ext cx="6973888" cy="765175"/>
          </a:xfrm>
          <a:prstGeom prst="rect">
            <a:avLst/>
          </a:prstGeom>
          <a:noFill/>
          <a:ln>
            <a:noFill/>
          </a:ln>
          <a:effec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Aft>
                <a:spcPts val="1000"/>
              </a:spcAft>
            </a:pPr>
            <a:r>
              <a:rPr lang="ro-RO" altLang="en-US" sz="2400" b="1" i="1" dirty="0" err="1">
                <a:effectLst>
                  <a:outerShdw blurRad="38100" dist="38100" dir="2700000" algn="tl">
                    <a:srgbClr val="C0C0C0"/>
                  </a:outerShdw>
                </a:effectLst>
                <a:cs typeface="Times New Roman" panose="02020603050405020304" pitchFamily="18" charset="0"/>
              </a:rPr>
              <a:t>Acţiuni</a:t>
            </a:r>
            <a:r>
              <a:rPr lang="ro-RO" altLang="en-US" sz="2400" b="1" i="1" dirty="0">
                <a:effectLst>
                  <a:outerShdw blurRad="38100" dist="38100" dir="2700000" algn="tl">
                    <a:srgbClr val="C0C0C0"/>
                  </a:outerShdw>
                </a:effectLst>
                <a:cs typeface="Times New Roman" panose="02020603050405020304" pitchFamily="18" charset="0"/>
              </a:rPr>
              <a:t> întreprinse pentru </a:t>
            </a:r>
            <a:r>
              <a:rPr lang="ro-RO" altLang="en-US" sz="2400" b="1" i="1" dirty="0" err="1">
                <a:effectLst>
                  <a:outerShdw blurRad="38100" dist="38100" dir="2700000" algn="tl">
                    <a:srgbClr val="C0C0C0"/>
                  </a:outerShdw>
                </a:effectLst>
                <a:cs typeface="Times New Roman" panose="02020603050405020304" pitchFamily="18" charset="0"/>
              </a:rPr>
              <a:t>îmbunătăţirea</a:t>
            </a:r>
            <a:r>
              <a:rPr lang="ro-RO" altLang="en-US" sz="2400" b="1" i="1" dirty="0">
                <a:effectLst>
                  <a:outerShdw blurRad="38100" dist="38100" dir="2700000" algn="tl">
                    <a:srgbClr val="C0C0C0"/>
                  </a:outerShdw>
                </a:effectLst>
                <a:cs typeface="Times New Roman" panose="02020603050405020304" pitchFamily="18" charset="0"/>
              </a:rPr>
              <a:t> </a:t>
            </a:r>
            <a:r>
              <a:rPr lang="ro-RO" altLang="en-US" sz="2400" b="1" i="1" dirty="0" err="1">
                <a:effectLst>
                  <a:outerShdw blurRad="38100" dist="38100" dir="2700000" algn="tl">
                    <a:srgbClr val="C0C0C0"/>
                  </a:outerShdw>
                </a:effectLst>
                <a:cs typeface="Times New Roman" panose="02020603050405020304" pitchFamily="18" charset="0"/>
              </a:rPr>
              <a:t>condiţiilor</a:t>
            </a:r>
            <a:r>
              <a:rPr lang="ro-RO" altLang="en-US" sz="2400" b="1" i="1" dirty="0">
                <a:effectLst>
                  <a:outerShdw blurRad="38100" dist="38100" dir="2700000" algn="tl">
                    <a:srgbClr val="C0C0C0"/>
                  </a:outerShdw>
                </a:effectLst>
                <a:cs typeface="Times New Roman" panose="02020603050405020304" pitchFamily="18" charset="0"/>
              </a:rPr>
              <a:t> de </a:t>
            </a:r>
            <a:r>
              <a:rPr lang="ro-RO" altLang="en-US" sz="2400" b="1" i="1" dirty="0" err="1">
                <a:effectLst>
                  <a:outerShdw blurRad="38100" dist="38100" dir="2700000" algn="tl">
                    <a:srgbClr val="C0C0C0"/>
                  </a:outerShdw>
                </a:effectLst>
                <a:cs typeface="Times New Roman" panose="02020603050405020304" pitchFamily="18" charset="0"/>
              </a:rPr>
              <a:t>detenţie</a:t>
            </a:r>
            <a:r>
              <a:rPr lang="ro-RO" altLang="en-US" sz="2400" b="1" i="1" dirty="0">
                <a:effectLst>
                  <a:outerShdw blurRad="38100" dist="38100" dir="2700000" algn="tl">
                    <a:srgbClr val="C0C0C0"/>
                  </a:outerShdw>
                </a:effectLst>
                <a:cs typeface="Times New Roman" panose="02020603050405020304" pitchFamily="18" charset="0"/>
              </a:rPr>
              <a:t>/muncă</a:t>
            </a:r>
          </a:p>
        </p:txBody>
      </p:sp>
      <p:sp>
        <p:nvSpPr>
          <p:cNvPr id="12" name="Rectangle 11"/>
          <p:cNvSpPr/>
          <p:nvPr/>
        </p:nvSpPr>
        <p:spPr>
          <a:xfrm>
            <a:off x="47372" y="1271670"/>
            <a:ext cx="3073579" cy="2400657"/>
          </a:xfrm>
          <a:prstGeom prst="rect">
            <a:avLst/>
          </a:prstGeom>
        </p:spPr>
        <p:txBody>
          <a:bodyPr wrap="square">
            <a:spAutoFit/>
          </a:bodyPr>
          <a:lstStyle/>
          <a:p>
            <a:pPr marL="285750" indent="-285750" algn="just">
              <a:buFont typeface="Wingdings" panose="05000000000000000000" pitchFamily="2" charset="2"/>
              <a:buChar char="ü"/>
              <a:defRPr/>
            </a:pPr>
            <a:r>
              <a:rPr lang="vi-VN" sz="2400" b="1" dirty="0">
                <a:effectLst>
                  <a:outerShdw blurRad="38100" dist="38100" dir="2700000" algn="tl">
                    <a:srgbClr val="000000">
                      <a:alpha val="43137"/>
                    </a:srgbClr>
                  </a:outerShdw>
                </a:effectLst>
                <a:latin typeface="Gabriola" pitchFamily="82" charset="0"/>
              </a:rPr>
              <a:t>2016</a:t>
            </a:r>
            <a:r>
              <a:rPr lang="vi-VN" dirty="0">
                <a:effectLst>
                  <a:outerShdw blurRad="38100" dist="38100" dir="2700000" algn="tl">
                    <a:srgbClr val="000000">
                      <a:alpha val="43137"/>
                    </a:srgbClr>
                  </a:outerShdw>
                </a:effectLst>
                <a:latin typeface="Gabriola" pitchFamily="82" charset="0"/>
              </a:rPr>
              <a:t> - </a:t>
            </a:r>
            <a:r>
              <a:rPr lang="vi-VN" dirty="0" err="1">
                <a:effectLst>
                  <a:outerShdw blurRad="38100" dist="38100" dir="2700000" algn="tl">
                    <a:srgbClr val="000000">
                      <a:alpha val="43137"/>
                    </a:srgbClr>
                  </a:outerShdw>
                </a:effectLst>
                <a:latin typeface="Gabriola" pitchFamily="82" charset="0"/>
              </a:rPr>
              <a:t>modernizarea</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sistemului</a:t>
            </a:r>
            <a:r>
              <a:rPr lang="vi-VN" dirty="0">
                <a:effectLst>
                  <a:outerShdw blurRad="38100" dist="38100" dir="2700000" algn="tl">
                    <a:srgbClr val="000000">
                      <a:alpha val="43137"/>
                    </a:srgbClr>
                  </a:outerShdw>
                </a:effectLst>
                <a:latin typeface="Gabriola" pitchFamily="82" charset="0"/>
              </a:rPr>
              <a:t> de </a:t>
            </a:r>
            <a:r>
              <a:rPr lang="vi-VN" dirty="0" err="1">
                <a:effectLst>
                  <a:outerShdw blurRad="38100" dist="38100" dir="2700000" algn="tl">
                    <a:srgbClr val="000000">
                      <a:alpha val="43137"/>
                    </a:srgbClr>
                  </a:outerShdw>
                </a:effectLst>
                <a:latin typeface="Gabriola" pitchFamily="82" charset="0"/>
              </a:rPr>
              <a:t>siguranță</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împrejmuitor</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perimetru</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în</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vederea</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asigurării</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siguranței</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locului</a:t>
            </a:r>
            <a:r>
              <a:rPr lang="vi-VN" dirty="0">
                <a:effectLst>
                  <a:outerShdw blurRad="38100" dist="38100" dir="2700000" algn="tl">
                    <a:srgbClr val="000000">
                      <a:alpha val="43137"/>
                    </a:srgbClr>
                  </a:outerShdw>
                </a:effectLst>
                <a:latin typeface="Gabriola" pitchFamily="82" charset="0"/>
              </a:rPr>
              <a:t> de </a:t>
            </a:r>
            <a:r>
              <a:rPr lang="vi-VN" dirty="0" err="1">
                <a:effectLst>
                  <a:outerShdw blurRad="38100" dist="38100" dir="2700000" algn="tl">
                    <a:srgbClr val="000000">
                      <a:alpha val="43137"/>
                    </a:srgbClr>
                  </a:outerShdw>
                </a:effectLst>
                <a:latin typeface="Gabriola" pitchFamily="82" charset="0"/>
              </a:rPr>
              <a:t>deținere</a:t>
            </a:r>
            <a:r>
              <a:rPr lang="vi-VN" dirty="0">
                <a:effectLst>
                  <a:outerShdw blurRad="38100" dist="38100" dir="2700000" algn="tl">
                    <a:srgbClr val="000000">
                      <a:alpha val="43137"/>
                    </a:srgbClr>
                  </a:outerShdw>
                </a:effectLst>
                <a:latin typeface="Gabriola" pitchFamily="82" charset="0"/>
              </a:rPr>
              <a:t>, a </a:t>
            </a:r>
            <a:r>
              <a:rPr lang="vi-VN" dirty="0" err="1">
                <a:effectLst>
                  <a:outerShdw blurRad="38100" dist="38100" dir="2700000" algn="tl">
                    <a:srgbClr val="000000">
                      <a:alpha val="43137"/>
                    </a:srgbClr>
                  </a:outerShdw>
                </a:effectLst>
                <a:latin typeface="Gabriola" pitchFamily="82" charset="0"/>
              </a:rPr>
              <a:t>interzicerii</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pătrunderii</a:t>
            </a:r>
            <a:r>
              <a:rPr lang="vi-VN" dirty="0">
                <a:effectLst>
                  <a:outerShdw blurRad="38100" dist="38100" dir="2700000" algn="tl">
                    <a:srgbClr val="000000">
                      <a:alpha val="43137"/>
                    </a:srgbClr>
                  </a:outerShdw>
                </a:effectLst>
                <a:latin typeface="Gabriola" pitchFamily="82" charset="0"/>
              </a:rPr>
              <a:t> de </a:t>
            </a:r>
            <a:r>
              <a:rPr lang="vi-VN" dirty="0" err="1">
                <a:effectLst>
                  <a:outerShdw blurRad="38100" dist="38100" dir="2700000" algn="tl">
                    <a:srgbClr val="000000">
                      <a:alpha val="43137"/>
                    </a:srgbClr>
                  </a:outerShdw>
                </a:effectLst>
                <a:latin typeface="Gabriola" pitchFamily="82" charset="0"/>
              </a:rPr>
              <a:t>obiecte</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interzise</a:t>
            </a:r>
            <a:r>
              <a:rPr lang="vi-VN" dirty="0">
                <a:effectLst>
                  <a:outerShdw blurRad="38100" dist="38100" dir="2700000" algn="tl">
                    <a:srgbClr val="000000">
                      <a:alpha val="43137"/>
                    </a:srgbClr>
                  </a:outerShdw>
                </a:effectLst>
                <a:latin typeface="Gabriola" pitchFamily="82" charset="0"/>
              </a:rPr>
              <a:t> sau </a:t>
            </a:r>
            <a:r>
              <a:rPr lang="vi-VN" dirty="0" err="1" smtClean="0">
                <a:effectLst>
                  <a:outerShdw blurRad="38100" dist="38100" dir="2700000" algn="tl">
                    <a:srgbClr val="000000">
                      <a:alpha val="43137"/>
                    </a:srgbClr>
                  </a:outerShdw>
                </a:effectLst>
                <a:latin typeface="Gabriola" pitchFamily="82" charset="0"/>
              </a:rPr>
              <a:t>luarea</a:t>
            </a:r>
            <a:r>
              <a:rPr lang="vi-VN" dirty="0" smtClean="0">
                <a:effectLst>
                  <a:outerShdw blurRad="38100" dist="38100" dir="2700000" algn="tl">
                    <a:srgbClr val="000000">
                      <a:alpha val="43137"/>
                    </a:srgbClr>
                  </a:outerShdw>
                </a:effectLst>
                <a:latin typeface="Gabriola" pitchFamily="82" charset="0"/>
              </a:rPr>
              <a:t> </a:t>
            </a:r>
            <a:r>
              <a:rPr lang="vi-VN" dirty="0" err="1" smtClean="0">
                <a:effectLst>
                  <a:outerShdw blurRad="38100" dist="38100" dir="2700000" algn="tl">
                    <a:srgbClr val="000000">
                      <a:alpha val="43137"/>
                    </a:srgbClr>
                  </a:outerShdw>
                </a:effectLst>
                <a:latin typeface="Gabriola" pitchFamily="82" charset="0"/>
              </a:rPr>
              <a:t>legăturii</a:t>
            </a:r>
            <a:r>
              <a:rPr lang="ro-RO" dirty="0" smtClean="0">
                <a:effectLst>
                  <a:outerShdw blurRad="38100" dist="38100" dir="2700000" algn="tl">
                    <a:srgbClr val="000000">
                      <a:alpha val="43137"/>
                    </a:srgbClr>
                  </a:outerShdw>
                </a:effectLst>
                <a:latin typeface="Gabriola" pitchFamily="82" charset="0"/>
              </a:rPr>
              <a:t>, de către </a:t>
            </a:r>
            <a:r>
              <a:rPr lang="vi-VN" dirty="0" err="1" smtClean="0">
                <a:effectLst>
                  <a:outerShdw blurRad="38100" dist="38100" dir="2700000" algn="tl">
                    <a:srgbClr val="000000">
                      <a:alpha val="43137"/>
                    </a:srgbClr>
                  </a:outerShdw>
                </a:effectLst>
                <a:latin typeface="Gabriola" pitchFamily="82" charset="0"/>
              </a:rPr>
              <a:t>persoanel</a:t>
            </a:r>
            <a:r>
              <a:rPr lang="ro-RO" dirty="0" smtClean="0">
                <a:effectLst>
                  <a:outerShdw blurRad="38100" dist="38100" dir="2700000" algn="tl">
                    <a:srgbClr val="000000">
                      <a:alpha val="43137"/>
                    </a:srgbClr>
                  </a:outerShdw>
                </a:effectLst>
                <a:latin typeface="Gabriola" pitchFamily="82" charset="0"/>
              </a:rPr>
              <a:t>e</a:t>
            </a:r>
            <a:r>
              <a:rPr lang="vi-VN" dirty="0" smtClean="0">
                <a:effectLst>
                  <a:outerShdw blurRad="38100" dist="38100" dir="2700000" algn="tl">
                    <a:srgbClr val="000000">
                      <a:alpha val="43137"/>
                    </a:srgbClr>
                  </a:outerShdw>
                </a:effectLst>
                <a:latin typeface="Gabriola" pitchFamily="82" charset="0"/>
              </a:rPr>
              <a:t> </a:t>
            </a:r>
            <a:r>
              <a:rPr lang="vi-VN" dirty="0" err="1" smtClean="0">
                <a:effectLst>
                  <a:outerShdw blurRad="38100" dist="38100" dir="2700000" algn="tl">
                    <a:srgbClr val="000000">
                      <a:alpha val="43137"/>
                    </a:srgbClr>
                  </a:outerShdw>
                </a:effectLst>
                <a:latin typeface="Gabriola" pitchFamily="82" charset="0"/>
              </a:rPr>
              <a:t>încarcerate</a:t>
            </a:r>
            <a:r>
              <a:rPr lang="ro-RO" dirty="0" smtClean="0">
                <a:effectLst>
                  <a:outerShdw blurRad="38100" dist="38100" dir="2700000" algn="tl">
                    <a:srgbClr val="000000">
                      <a:alpha val="43137"/>
                    </a:srgbClr>
                  </a:outerShdw>
                </a:effectLst>
                <a:latin typeface="Gabriola" pitchFamily="82" charset="0"/>
              </a:rPr>
              <a:t>,</a:t>
            </a:r>
            <a:r>
              <a:rPr lang="vi-VN" dirty="0" smtClean="0">
                <a:effectLst>
                  <a:outerShdw blurRad="38100" dist="38100" dir="2700000" algn="tl">
                    <a:srgbClr val="000000">
                      <a:alpha val="43137"/>
                    </a:srgbClr>
                  </a:outerShdw>
                </a:effectLst>
                <a:latin typeface="Gabriola" pitchFamily="82" charset="0"/>
              </a:rPr>
              <a:t> </a:t>
            </a:r>
            <a:r>
              <a:rPr lang="vi-VN" dirty="0">
                <a:effectLst>
                  <a:outerShdw blurRad="38100" dist="38100" dir="2700000" algn="tl">
                    <a:srgbClr val="000000">
                      <a:alpha val="43137"/>
                    </a:srgbClr>
                  </a:outerShdw>
                </a:effectLst>
                <a:latin typeface="Gabriola" pitchFamily="82" charset="0"/>
              </a:rPr>
              <a:t>cu </a:t>
            </a:r>
            <a:r>
              <a:rPr lang="vi-VN" dirty="0" err="1" smtClean="0">
                <a:effectLst>
                  <a:outerShdw blurRad="38100" dist="38100" dir="2700000" algn="tl">
                    <a:srgbClr val="000000">
                      <a:alpha val="43137"/>
                    </a:srgbClr>
                  </a:outerShdw>
                </a:effectLst>
                <a:latin typeface="Gabriola" pitchFamily="82" charset="0"/>
              </a:rPr>
              <a:t>exteriorul</a:t>
            </a:r>
            <a:r>
              <a:rPr lang="ro-RO" dirty="0" smtClean="0">
                <a:effectLst>
                  <a:outerShdw blurRad="38100" dist="38100" dir="2700000" algn="tl">
                    <a:srgbClr val="000000">
                      <a:alpha val="43137"/>
                    </a:srgbClr>
                  </a:outerShdw>
                </a:effectLst>
                <a:latin typeface="Gabriola" pitchFamily="82" charset="0"/>
              </a:rPr>
              <a:t>,</a:t>
            </a:r>
            <a:r>
              <a:rPr lang="vi-VN" dirty="0" smtClean="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pe</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căi</a:t>
            </a:r>
            <a:r>
              <a:rPr lang="vi-VN" dirty="0">
                <a:effectLst>
                  <a:outerShdw blurRad="38100" dist="38100" dir="2700000" algn="tl">
                    <a:srgbClr val="000000">
                      <a:alpha val="43137"/>
                    </a:srgbClr>
                  </a:outerShdw>
                </a:effectLst>
                <a:latin typeface="Gabriola" pitchFamily="82" charset="0"/>
              </a:rPr>
              <a:t> </a:t>
            </a:r>
            <a:r>
              <a:rPr lang="vi-VN" dirty="0" err="1">
                <a:effectLst>
                  <a:outerShdw blurRad="38100" dist="38100" dir="2700000" algn="tl">
                    <a:srgbClr val="000000">
                      <a:alpha val="43137"/>
                    </a:srgbClr>
                  </a:outerShdw>
                </a:effectLst>
                <a:latin typeface="Gabriola" pitchFamily="82" charset="0"/>
              </a:rPr>
              <a:t>ilegale</a:t>
            </a:r>
            <a:r>
              <a:rPr lang="vi-VN" dirty="0">
                <a:effectLst>
                  <a:outerShdw blurRad="38100" dist="38100" dir="2700000" algn="tl">
                    <a:srgbClr val="000000">
                      <a:alpha val="43137"/>
                    </a:srgbClr>
                  </a:outerShdw>
                </a:effectLst>
                <a:latin typeface="Gabriola" pitchFamily="82" charset="0"/>
              </a:rPr>
              <a:t>.	</a:t>
            </a:r>
          </a:p>
        </p:txBody>
      </p:sp>
      <p:pic>
        <p:nvPicPr>
          <p:cNvPr id="18" name="Imagine 10"/>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96210" y="1279796"/>
            <a:ext cx="5328592" cy="25450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9" name="Rectangle 18"/>
          <p:cNvSpPr/>
          <p:nvPr/>
        </p:nvSpPr>
        <p:spPr>
          <a:xfrm>
            <a:off x="4362859" y="3884268"/>
            <a:ext cx="4729472" cy="2863253"/>
          </a:xfrm>
          <a:prstGeom prst="rect">
            <a:avLst/>
          </a:prstGeom>
        </p:spPr>
        <p:txBody>
          <a:bodyPr wrap="square">
            <a:spAutoFit/>
          </a:bodyPr>
          <a:lstStyle/>
          <a:p>
            <a:pPr marL="468313" indent="-285750" algn="just" eaLnBrk="1" fontAlgn="auto" hangingPunct="1">
              <a:spcBef>
                <a:spcPts val="0"/>
              </a:spcBef>
              <a:spcAft>
                <a:spcPts val="0"/>
              </a:spcAft>
              <a:buFont typeface="Wingdings" panose="05000000000000000000" pitchFamily="2" charset="2"/>
              <a:buChar char="ü"/>
              <a:defRPr/>
            </a:pPr>
            <a:r>
              <a:rPr lang="vi-VN" sz="1600" b="1" dirty="0">
                <a:effectLst>
                  <a:outerShdw blurRad="38100" dist="38100" dir="2700000" algn="tl">
                    <a:srgbClr val="000000">
                      <a:alpha val="43137"/>
                    </a:srgbClr>
                  </a:outerShdw>
                </a:effectLst>
                <a:latin typeface="Gabriola" pitchFamily="82" charset="0"/>
              </a:rPr>
              <a:t>2017 – se continuă îmbunătățirea condițiilor de </a:t>
            </a:r>
            <a:r>
              <a:rPr lang="vi-VN" sz="1600" b="1" dirty="0" err="1" smtClean="0">
                <a:effectLst>
                  <a:outerShdw blurRad="38100" dist="38100" dir="2700000" algn="tl">
                    <a:srgbClr val="000000">
                      <a:alpha val="43137"/>
                    </a:srgbClr>
                  </a:outerShdw>
                </a:effectLst>
                <a:latin typeface="Gabriola" pitchFamily="82" charset="0"/>
              </a:rPr>
              <a:t>detenție</a:t>
            </a:r>
            <a:r>
              <a:rPr lang="ro-RO" sz="1600" b="1" dirty="0" smtClean="0">
                <a:effectLst>
                  <a:outerShdw blurRad="38100" dist="38100" dir="2700000" algn="tl">
                    <a:srgbClr val="000000">
                      <a:alpha val="43137"/>
                    </a:srgbClr>
                  </a:outerShdw>
                </a:effectLst>
                <a:latin typeface="Gabriola" pitchFamily="82" charset="0"/>
              </a:rPr>
              <a:t>,</a:t>
            </a:r>
            <a:r>
              <a:rPr lang="vi-VN" sz="1600" b="1" dirty="0" smtClean="0">
                <a:effectLst>
                  <a:outerShdw blurRad="38100" dist="38100" dir="2700000" algn="tl">
                    <a:srgbClr val="000000">
                      <a:alpha val="43137"/>
                    </a:srgbClr>
                  </a:outerShdw>
                </a:effectLst>
                <a:latin typeface="Gabriola" pitchFamily="82" charset="0"/>
              </a:rPr>
              <a:t> </a:t>
            </a:r>
            <a:r>
              <a:rPr lang="vi-VN" sz="1600" b="1" dirty="0">
                <a:effectLst>
                  <a:outerShdw blurRad="38100" dist="38100" dir="2700000" algn="tl">
                    <a:srgbClr val="000000">
                      <a:alpha val="43137"/>
                    </a:srgbClr>
                  </a:outerShdw>
                </a:effectLst>
                <a:latin typeface="Gabriola" pitchFamily="82" charset="0"/>
              </a:rPr>
              <a:t>prin dotarea cu</a:t>
            </a:r>
            <a:r>
              <a:rPr lang="ro-RO" sz="1600" b="1" dirty="0">
                <a:effectLst>
                  <a:outerShdw blurRad="38100" dist="38100" dir="2700000" algn="tl">
                    <a:srgbClr val="000000">
                      <a:alpha val="43137"/>
                    </a:srgbClr>
                  </a:outerShdw>
                </a:effectLst>
                <a:latin typeface="Gabriola" pitchFamily="82" charset="0"/>
              </a:rPr>
              <a:t> </a:t>
            </a:r>
            <a:r>
              <a:rPr lang="vi-VN" sz="1600" b="1" dirty="0">
                <a:effectLst>
                  <a:outerShdw blurRad="38100" dist="38100" dir="2700000" algn="tl">
                    <a:srgbClr val="000000">
                      <a:alpha val="43137"/>
                    </a:srgbClr>
                  </a:outerShdw>
                </a:effectLst>
                <a:latin typeface="Gabriola" pitchFamily="82" charset="0"/>
              </a:rPr>
              <a:t>frigidere a secțiilor de deținere, montarea de telefoane fixe în fiecare cameră</a:t>
            </a:r>
            <a:r>
              <a:rPr lang="ro-RO" sz="1600" b="1" dirty="0">
                <a:effectLst>
                  <a:outerShdw blurRad="38100" dist="38100" dir="2700000" algn="tl">
                    <a:srgbClr val="000000">
                      <a:alpha val="43137"/>
                    </a:srgbClr>
                  </a:outerShdw>
                </a:effectLst>
                <a:latin typeface="Gabriola" pitchFamily="82" charset="0"/>
              </a:rPr>
              <a:t> </a:t>
            </a:r>
            <a:r>
              <a:rPr lang="vi-VN" sz="1600" b="1" dirty="0">
                <a:effectLst>
                  <a:outerShdw blurRad="38100" dist="38100" dir="2700000" algn="tl">
                    <a:srgbClr val="000000">
                      <a:alpha val="43137"/>
                    </a:srgbClr>
                  </a:outerShdw>
                </a:effectLst>
                <a:latin typeface="Gabriola" pitchFamily="82" charset="0"/>
              </a:rPr>
              <a:t>de deținere și schimbarea cazarmamentului în întregime, conform Planul</a:t>
            </a:r>
            <a:r>
              <a:rPr lang="ro-RO" sz="1600" b="1" dirty="0">
                <a:effectLst>
                  <a:outerShdw blurRad="38100" dist="38100" dir="2700000" algn="tl">
                    <a:srgbClr val="000000">
                      <a:alpha val="43137"/>
                    </a:srgbClr>
                  </a:outerShdw>
                </a:effectLst>
                <a:latin typeface="Gabriola" pitchFamily="82" charset="0"/>
              </a:rPr>
              <a:t> </a:t>
            </a:r>
            <a:r>
              <a:rPr lang="vi-VN" sz="1600" b="1" dirty="0">
                <a:effectLst>
                  <a:outerShdw blurRad="38100" dist="38100" dir="2700000" algn="tl">
                    <a:srgbClr val="000000">
                      <a:alpha val="43137"/>
                    </a:srgbClr>
                  </a:outerShdw>
                </a:effectLst>
                <a:latin typeface="Gabriola" pitchFamily="82" charset="0"/>
              </a:rPr>
              <a:t>Sectorial pentru Îmbunătățirea Condițiilor de Detenție, corespunzător Strategiei de</a:t>
            </a:r>
            <a:r>
              <a:rPr lang="ro-RO" sz="1600" b="1" dirty="0">
                <a:effectLst>
                  <a:outerShdw blurRad="38100" dist="38100" dir="2700000" algn="tl">
                    <a:srgbClr val="000000">
                      <a:alpha val="43137"/>
                    </a:srgbClr>
                  </a:outerShdw>
                </a:effectLst>
                <a:latin typeface="Gabriola" pitchFamily="82" charset="0"/>
              </a:rPr>
              <a:t> </a:t>
            </a:r>
            <a:r>
              <a:rPr lang="vi-VN" sz="1600" b="1" dirty="0">
                <a:effectLst>
                  <a:outerShdw blurRad="38100" dist="38100" dir="2700000" algn="tl">
                    <a:srgbClr val="000000">
                      <a:alpha val="43137"/>
                    </a:srgbClr>
                  </a:outerShdw>
                </a:effectLst>
                <a:latin typeface="Gabriola" pitchFamily="82" charset="0"/>
              </a:rPr>
              <a:t>Dezvoltare a Sistemului Judiciar 2015-2020, obiectivul A.4, „Îmbunătățirea</a:t>
            </a:r>
            <a:r>
              <a:rPr lang="ro-RO" sz="1600" b="1" dirty="0">
                <a:effectLst>
                  <a:outerShdw blurRad="38100" dist="38100" dir="2700000" algn="tl">
                    <a:srgbClr val="000000">
                      <a:alpha val="43137"/>
                    </a:srgbClr>
                  </a:outerShdw>
                </a:effectLst>
                <a:latin typeface="Gabriola" pitchFamily="82" charset="0"/>
              </a:rPr>
              <a:t> </a:t>
            </a:r>
            <a:r>
              <a:rPr lang="vi-VN" sz="1600" b="1" dirty="0">
                <a:effectLst>
                  <a:outerShdw blurRad="38100" dist="38100" dir="2700000" algn="tl">
                    <a:srgbClr val="000000">
                      <a:alpha val="43137"/>
                    </a:srgbClr>
                  </a:outerShdw>
                </a:effectLst>
                <a:latin typeface="Gabriola" pitchFamily="82" charset="0"/>
              </a:rPr>
              <a:t>condițiilor de detenție și creșterea șanselor de reintegrare socială a</a:t>
            </a:r>
            <a:r>
              <a:rPr lang="ro-RO" sz="1600" b="1" dirty="0">
                <a:effectLst>
                  <a:outerShdw blurRad="38100" dist="38100" dir="2700000" algn="tl">
                    <a:srgbClr val="000000">
                      <a:alpha val="43137"/>
                    </a:srgbClr>
                  </a:outerShdw>
                </a:effectLst>
                <a:latin typeface="Gabriola" pitchFamily="82" charset="0"/>
              </a:rPr>
              <a:t> persoanelor private de libertate</a:t>
            </a:r>
            <a:r>
              <a:rPr lang="ro-RO" sz="1600" b="1" dirty="0" smtClean="0">
                <a:effectLst>
                  <a:outerShdw blurRad="38100" dist="38100" dir="2700000" algn="tl">
                    <a:srgbClr val="000000">
                      <a:alpha val="43137"/>
                    </a:srgbClr>
                  </a:outerShdw>
                </a:effectLst>
                <a:latin typeface="Gabriola" pitchFamily="82" charset="0"/>
              </a:rPr>
              <a:t>”.</a:t>
            </a:r>
            <a:endParaRPr lang="en-US" sz="1600" b="1" dirty="0" smtClean="0">
              <a:effectLst>
                <a:outerShdw blurRad="38100" dist="38100" dir="2700000" algn="tl">
                  <a:srgbClr val="000000">
                    <a:alpha val="43137"/>
                  </a:srgbClr>
                </a:outerShdw>
              </a:effectLst>
              <a:latin typeface="Gabriola" pitchFamily="82" charset="0"/>
            </a:endParaRPr>
          </a:p>
          <a:p>
            <a:pPr marL="468313" indent="-285750" algn="just">
              <a:buFont typeface="Wingdings" panose="05000000000000000000" pitchFamily="2" charset="2"/>
              <a:buChar char="ü"/>
              <a:defRPr/>
            </a:pPr>
            <a:r>
              <a:rPr lang="en-US" sz="1600" b="1" dirty="0" smtClean="0">
                <a:effectLst>
                  <a:outerShdw blurRad="38100" dist="38100" dir="2700000" algn="tl">
                    <a:srgbClr val="000000">
                      <a:alpha val="43137"/>
                    </a:srgbClr>
                  </a:outerShdw>
                </a:effectLst>
                <a:latin typeface="Gabriola" pitchFamily="82" charset="0"/>
              </a:rPr>
              <a:t>2018 - </a:t>
            </a:r>
            <a:r>
              <a:rPr lang="ro-RO" sz="1600" b="1" dirty="0">
                <a:latin typeface="Gabriola" pitchFamily="82" charset="0"/>
              </a:rPr>
              <a:t>înlocuirea ușilor de detenție de pe o secție de deținere</a:t>
            </a:r>
            <a:endParaRPr lang="ro-RO" sz="1600" b="1" dirty="0">
              <a:effectLst>
                <a:outerShdw blurRad="38100" dist="38100" dir="2700000" algn="tl">
                  <a:srgbClr val="000000">
                    <a:alpha val="43137"/>
                  </a:srgbClr>
                </a:outerShdw>
              </a:effectLst>
              <a:latin typeface="Gabriola" pitchFamily="82" charset="0"/>
            </a:endParaRPr>
          </a:p>
          <a:p>
            <a:pPr marL="468313" indent="-285750" algn="just">
              <a:buFont typeface="Wingdings" panose="05000000000000000000" pitchFamily="2" charset="2"/>
              <a:buChar char="ü"/>
              <a:defRPr/>
            </a:pPr>
            <a:r>
              <a:rPr lang="en-US" sz="1600" b="1" dirty="0" smtClean="0">
                <a:latin typeface="Gabriola" pitchFamily="82" charset="0"/>
              </a:rPr>
              <a:t>2019-2023- </a:t>
            </a:r>
            <a:r>
              <a:rPr lang="ro-RO" sz="1600" b="1" dirty="0" smtClean="0">
                <a:latin typeface="Gabriola" pitchFamily="82" charset="0"/>
              </a:rPr>
              <a:t>continu</a:t>
            </a:r>
            <a:r>
              <a:rPr lang="en-US" sz="1600" b="1" dirty="0" smtClean="0">
                <a:latin typeface="Gabriola" pitchFamily="82" charset="0"/>
              </a:rPr>
              <a:t>area</a:t>
            </a:r>
            <a:r>
              <a:rPr lang="ro-RO" sz="1600" b="1" dirty="0" smtClean="0">
                <a:latin typeface="Gabriola" pitchFamily="82" charset="0"/>
              </a:rPr>
              <a:t> </a:t>
            </a:r>
            <a:r>
              <a:rPr lang="ro-RO" sz="1600" b="1" dirty="0">
                <a:latin typeface="Gabriola" pitchFamily="82" charset="0"/>
              </a:rPr>
              <a:t>îmbunătățirii condițiilor de detenție, fiind efectuate reparații curente la 60 de camere de </a:t>
            </a:r>
            <a:r>
              <a:rPr lang="ro-RO" sz="1600" b="1" dirty="0" smtClean="0">
                <a:latin typeface="Gabriola" pitchFamily="82" charset="0"/>
              </a:rPr>
              <a:t>deținere</a:t>
            </a:r>
            <a:r>
              <a:rPr lang="en-US" sz="1600" b="1" dirty="0">
                <a:latin typeface="Gabriola" pitchFamily="82" charset="0"/>
              </a:rPr>
              <a:t>.</a:t>
            </a:r>
            <a:endParaRPr lang="ro-RO" sz="1600" b="1" dirty="0">
              <a:effectLst>
                <a:outerShdw blurRad="38100" dist="38100" dir="2700000" algn="tl">
                  <a:srgbClr val="000000">
                    <a:alpha val="43137"/>
                  </a:srgbClr>
                </a:outerShdw>
              </a:effectLst>
              <a:latin typeface="Gabriola" pitchFamily="82" charset="0"/>
            </a:endParaRPr>
          </a:p>
        </p:txBody>
      </p:sp>
      <p:pic>
        <p:nvPicPr>
          <p:cNvPr id="21" name="Imagine 32939" descr="J:\prezentare 2018\foto\DSC_9295.JPG"/>
          <p:cNvPicPr/>
          <p:nvPr/>
        </p:nvPicPr>
        <p:blipFill>
          <a:blip r:embed="rId6" cstate="email">
            <a:extLst>
              <a:ext uri="{28A0092B-C50C-407E-A947-70E740481C1C}">
                <a14:useLocalDpi xmlns:a14="http://schemas.microsoft.com/office/drawing/2010/main"/>
              </a:ext>
            </a:extLst>
          </a:blip>
          <a:srcRect/>
          <a:stretch>
            <a:fillRect/>
          </a:stretch>
        </p:blipFill>
        <p:spPr bwMode="auto">
          <a:xfrm rot="16200000">
            <a:off x="2552956" y="4429406"/>
            <a:ext cx="2187270" cy="16910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Imagine 6"/>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426844" y="3852916"/>
            <a:ext cx="1947359" cy="26795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08147476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797">
                                          <p:stCondLst>
                                            <p:cond delay="0"/>
                                          </p:stCondLst>
                                        </p:cTn>
                                        <p:tgtEl>
                                          <p:spTgt spid="12"/>
                                        </p:tgtEl>
                                      </p:cBhvr>
                                    </p:animEffect>
                                    <p:anim calcmode="lin" valueType="num">
                                      <p:cBhvr>
                                        <p:cTn id="14" dur="2505"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5" dur="913"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6" dur="913" tmFilter="0, 0; 0.125,0.2665; 0.25,0.4; 0.375,0.465; 0.5,0.5;  0.625,0.535; 0.75,0.6; 0.875,0.7335; 1,1">
                                          <p:stCondLst>
                                            <p:cond delay="913"/>
                                          </p:stCondLst>
                                        </p:cTn>
                                        <p:tgtEl>
                                          <p:spTgt spid="12"/>
                                        </p:tgtEl>
                                        <p:attrNameLst>
                                          <p:attrName>ppt_y</p:attrName>
                                        </p:attrNameLst>
                                      </p:cBhvr>
                                      <p:tavLst>
                                        <p:tav tm="0" fmla="#ppt_y-sin(pi*$)/9">
                                          <p:val>
                                            <p:fltVal val="0"/>
                                          </p:val>
                                        </p:tav>
                                        <p:tav tm="100000">
                                          <p:val>
                                            <p:fltVal val="1"/>
                                          </p:val>
                                        </p:tav>
                                      </p:tavLst>
                                    </p:anim>
                                    <p:anim calcmode="lin" valueType="num">
                                      <p:cBhvr>
                                        <p:cTn id="17" dur="456" tmFilter="0, 0; 0.125,0.2665; 0.25,0.4; 0.375,0.465; 0.5,0.5;  0.625,0.535; 0.75,0.6; 0.875,0.7335; 1,1">
                                          <p:stCondLst>
                                            <p:cond delay="1821"/>
                                          </p:stCondLst>
                                        </p:cTn>
                                        <p:tgtEl>
                                          <p:spTgt spid="12"/>
                                        </p:tgtEl>
                                        <p:attrNameLst>
                                          <p:attrName>ppt_y</p:attrName>
                                        </p:attrNameLst>
                                      </p:cBhvr>
                                      <p:tavLst>
                                        <p:tav tm="0" fmla="#ppt_y-sin(pi*$)/27">
                                          <p:val>
                                            <p:fltVal val="0"/>
                                          </p:val>
                                        </p:tav>
                                        <p:tav tm="100000">
                                          <p:val>
                                            <p:fltVal val="1"/>
                                          </p:val>
                                        </p:tav>
                                      </p:tavLst>
                                    </p:anim>
                                    <p:anim calcmode="lin" valueType="num">
                                      <p:cBhvr>
                                        <p:cTn id="18" dur="226" tmFilter="0, 0; 0.125,0.2665; 0.25,0.4; 0.375,0.465; 0.5,0.5;  0.625,0.535; 0.75,0.6; 0.875,0.7335; 1,1">
                                          <p:stCondLst>
                                            <p:cond delay="2277"/>
                                          </p:stCondLst>
                                        </p:cTn>
                                        <p:tgtEl>
                                          <p:spTgt spid="12"/>
                                        </p:tgtEl>
                                        <p:attrNameLst>
                                          <p:attrName>ppt_y</p:attrName>
                                        </p:attrNameLst>
                                      </p:cBhvr>
                                      <p:tavLst>
                                        <p:tav tm="0" fmla="#ppt_y-sin(pi*$)/81">
                                          <p:val>
                                            <p:fltVal val="0"/>
                                          </p:val>
                                        </p:tav>
                                        <p:tav tm="100000">
                                          <p:val>
                                            <p:fltVal val="1"/>
                                          </p:val>
                                        </p:tav>
                                      </p:tavLst>
                                    </p:anim>
                                    <p:animScale>
                                      <p:cBhvr>
                                        <p:cTn id="19" dur="36">
                                          <p:stCondLst>
                                            <p:cond delay="894"/>
                                          </p:stCondLst>
                                        </p:cTn>
                                        <p:tgtEl>
                                          <p:spTgt spid="12"/>
                                        </p:tgtEl>
                                      </p:cBhvr>
                                      <p:to x="100000" y="60000"/>
                                    </p:animScale>
                                    <p:animScale>
                                      <p:cBhvr>
                                        <p:cTn id="20" dur="228" decel="50000">
                                          <p:stCondLst>
                                            <p:cond delay="930"/>
                                          </p:stCondLst>
                                        </p:cTn>
                                        <p:tgtEl>
                                          <p:spTgt spid="12"/>
                                        </p:tgtEl>
                                      </p:cBhvr>
                                      <p:to x="100000" y="100000"/>
                                    </p:animScale>
                                    <p:animScale>
                                      <p:cBhvr>
                                        <p:cTn id="21" dur="36">
                                          <p:stCondLst>
                                            <p:cond delay="1804"/>
                                          </p:stCondLst>
                                        </p:cTn>
                                        <p:tgtEl>
                                          <p:spTgt spid="12"/>
                                        </p:tgtEl>
                                      </p:cBhvr>
                                      <p:to x="100000" y="80000"/>
                                    </p:animScale>
                                    <p:animScale>
                                      <p:cBhvr>
                                        <p:cTn id="22" dur="228" decel="50000">
                                          <p:stCondLst>
                                            <p:cond delay="1840"/>
                                          </p:stCondLst>
                                        </p:cTn>
                                        <p:tgtEl>
                                          <p:spTgt spid="12"/>
                                        </p:tgtEl>
                                      </p:cBhvr>
                                      <p:to x="100000" y="100000"/>
                                    </p:animScale>
                                    <p:animScale>
                                      <p:cBhvr>
                                        <p:cTn id="23" dur="36">
                                          <p:stCondLst>
                                            <p:cond delay="2258"/>
                                          </p:stCondLst>
                                        </p:cTn>
                                        <p:tgtEl>
                                          <p:spTgt spid="12"/>
                                        </p:tgtEl>
                                      </p:cBhvr>
                                      <p:to x="100000" y="90000"/>
                                    </p:animScale>
                                    <p:animScale>
                                      <p:cBhvr>
                                        <p:cTn id="24" dur="228" decel="50000">
                                          <p:stCondLst>
                                            <p:cond delay="2293"/>
                                          </p:stCondLst>
                                        </p:cTn>
                                        <p:tgtEl>
                                          <p:spTgt spid="12"/>
                                        </p:tgtEl>
                                      </p:cBhvr>
                                      <p:to x="100000" y="100000"/>
                                    </p:animScale>
                                    <p:animScale>
                                      <p:cBhvr>
                                        <p:cTn id="25" dur="36">
                                          <p:stCondLst>
                                            <p:cond delay="2486"/>
                                          </p:stCondLst>
                                        </p:cTn>
                                        <p:tgtEl>
                                          <p:spTgt spid="12"/>
                                        </p:tgtEl>
                                      </p:cBhvr>
                                      <p:to x="100000" y="95000"/>
                                    </p:animScale>
                                    <p:animScale>
                                      <p:cBhvr>
                                        <p:cTn id="26" dur="228" decel="50000">
                                          <p:stCondLst>
                                            <p:cond delay="2522"/>
                                          </p:stCondLst>
                                        </p:cTn>
                                        <p:tgtEl>
                                          <p:spTgt spid="12"/>
                                        </p:tgtEl>
                                      </p:cBhvr>
                                      <p:to x="100000" y="100000"/>
                                    </p:animScale>
                                  </p:childTnLst>
                                </p:cTn>
                              </p:par>
                              <p:par>
                                <p:cTn id="27" presetID="21" presetClass="entr" presetSubtype="1"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heel(1)">
                                      <p:cBhvr>
                                        <p:cTn id="29" dur="3500"/>
                                        <p:tgtEl>
                                          <p:spTgt spid="18"/>
                                        </p:tgtEl>
                                      </p:cBhvr>
                                    </p:animEffect>
                                  </p:childTnLst>
                                </p:cTn>
                              </p:par>
                            </p:childTnLst>
                          </p:cTn>
                        </p:par>
                        <p:par>
                          <p:cTn id="30" fill="hold">
                            <p:stCondLst>
                              <p:cond delay="4500"/>
                            </p:stCondLst>
                            <p:childTnLst>
                              <p:par>
                                <p:cTn id="31" presetID="26"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725">
                                          <p:stCondLst>
                                            <p:cond delay="0"/>
                                          </p:stCondLst>
                                        </p:cTn>
                                        <p:tgtEl>
                                          <p:spTgt spid="19"/>
                                        </p:tgtEl>
                                      </p:cBhvr>
                                    </p:animEffect>
                                    <p:anim calcmode="lin" valueType="num">
                                      <p:cBhvr>
                                        <p:cTn id="34" dur="2278"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35" dur="830"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36" dur="830" tmFilter="0, 0; 0.125,0.2665; 0.25,0.4; 0.375,0.465; 0.5,0.5;  0.625,0.535; 0.75,0.6; 0.875,0.7335; 1,1">
                                          <p:stCondLst>
                                            <p:cond delay="830"/>
                                          </p:stCondLst>
                                        </p:cTn>
                                        <p:tgtEl>
                                          <p:spTgt spid="19"/>
                                        </p:tgtEl>
                                        <p:attrNameLst>
                                          <p:attrName>ppt_y</p:attrName>
                                        </p:attrNameLst>
                                      </p:cBhvr>
                                      <p:tavLst>
                                        <p:tav tm="0" fmla="#ppt_y-sin(pi*$)/9">
                                          <p:val>
                                            <p:fltVal val="0"/>
                                          </p:val>
                                        </p:tav>
                                        <p:tav tm="100000">
                                          <p:val>
                                            <p:fltVal val="1"/>
                                          </p:val>
                                        </p:tav>
                                      </p:tavLst>
                                    </p:anim>
                                    <p:anim calcmode="lin" valueType="num">
                                      <p:cBhvr>
                                        <p:cTn id="37" dur="415" tmFilter="0, 0; 0.125,0.2665; 0.25,0.4; 0.375,0.465; 0.5,0.5;  0.625,0.535; 0.75,0.6; 0.875,0.7335; 1,1">
                                          <p:stCondLst>
                                            <p:cond delay="1655"/>
                                          </p:stCondLst>
                                        </p:cTn>
                                        <p:tgtEl>
                                          <p:spTgt spid="19"/>
                                        </p:tgtEl>
                                        <p:attrNameLst>
                                          <p:attrName>ppt_y</p:attrName>
                                        </p:attrNameLst>
                                      </p:cBhvr>
                                      <p:tavLst>
                                        <p:tav tm="0" fmla="#ppt_y-sin(pi*$)/27">
                                          <p:val>
                                            <p:fltVal val="0"/>
                                          </p:val>
                                        </p:tav>
                                        <p:tav tm="100000">
                                          <p:val>
                                            <p:fltVal val="1"/>
                                          </p:val>
                                        </p:tav>
                                      </p:tavLst>
                                    </p:anim>
                                    <p:anim calcmode="lin" valueType="num">
                                      <p:cBhvr>
                                        <p:cTn id="38" dur="205" tmFilter="0, 0; 0.125,0.2665; 0.25,0.4; 0.375,0.465; 0.5,0.5;  0.625,0.535; 0.75,0.6; 0.875,0.7335; 1,1">
                                          <p:stCondLst>
                                            <p:cond delay="2070"/>
                                          </p:stCondLst>
                                        </p:cTn>
                                        <p:tgtEl>
                                          <p:spTgt spid="19"/>
                                        </p:tgtEl>
                                        <p:attrNameLst>
                                          <p:attrName>ppt_y</p:attrName>
                                        </p:attrNameLst>
                                      </p:cBhvr>
                                      <p:tavLst>
                                        <p:tav tm="0" fmla="#ppt_y-sin(pi*$)/81">
                                          <p:val>
                                            <p:fltVal val="0"/>
                                          </p:val>
                                        </p:tav>
                                        <p:tav tm="100000">
                                          <p:val>
                                            <p:fltVal val="1"/>
                                          </p:val>
                                        </p:tav>
                                      </p:tavLst>
                                    </p:anim>
                                    <p:animScale>
                                      <p:cBhvr>
                                        <p:cTn id="39" dur="33">
                                          <p:stCondLst>
                                            <p:cond delay="812"/>
                                          </p:stCondLst>
                                        </p:cTn>
                                        <p:tgtEl>
                                          <p:spTgt spid="19"/>
                                        </p:tgtEl>
                                      </p:cBhvr>
                                      <p:to x="100000" y="60000"/>
                                    </p:animScale>
                                    <p:animScale>
                                      <p:cBhvr>
                                        <p:cTn id="40" dur="207" decel="50000">
                                          <p:stCondLst>
                                            <p:cond delay="845"/>
                                          </p:stCondLst>
                                        </p:cTn>
                                        <p:tgtEl>
                                          <p:spTgt spid="19"/>
                                        </p:tgtEl>
                                      </p:cBhvr>
                                      <p:to x="100000" y="100000"/>
                                    </p:animScale>
                                    <p:animScale>
                                      <p:cBhvr>
                                        <p:cTn id="41" dur="33">
                                          <p:stCondLst>
                                            <p:cond delay="1640"/>
                                          </p:stCondLst>
                                        </p:cTn>
                                        <p:tgtEl>
                                          <p:spTgt spid="19"/>
                                        </p:tgtEl>
                                      </p:cBhvr>
                                      <p:to x="100000" y="80000"/>
                                    </p:animScale>
                                    <p:animScale>
                                      <p:cBhvr>
                                        <p:cTn id="42" dur="207" decel="50000">
                                          <p:stCondLst>
                                            <p:cond delay="1673"/>
                                          </p:stCondLst>
                                        </p:cTn>
                                        <p:tgtEl>
                                          <p:spTgt spid="19"/>
                                        </p:tgtEl>
                                      </p:cBhvr>
                                      <p:to x="100000" y="100000"/>
                                    </p:animScale>
                                    <p:animScale>
                                      <p:cBhvr>
                                        <p:cTn id="43" dur="33">
                                          <p:stCondLst>
                                            <p:cond delay="2052"/>
                                          </p:stCondLst>
                                        </p:cTn>
                                        <p:tgtEl>
                                          <p:spTgt spid="19"/>
                                        </p:tgtEl>
                                      </p:cBhvr>
                                      <p:to x="100000" y="90000"/>
                                    </p:animScale>
                                    <p:animScale>
                                      <p:cBhvr>
                                        <p:cTn id="44" dur="207" decel="50000">
                                          <p:stCondLst>
                                            <p:cond delay="2085"/>
                                          </p:stCondLst>
                                        </p:cTn>
                                        <p:tgtEl>
                                          <p:spTgt spid="19"/>
                                        </p:tgtEl>
                                      </p:cBhvr>
                                      <p:to x="100000" y="100000"/>
                                    </p:animScale>
                                    <p:animScale>
                                      <p:cBhvr>
                                        <p:cTn id="45" dur="33">
                                          <p:stCondLst>
                                            <p:cond delay="2260"/>
                                          </p:stCondLst>
                                        </p:cTn>
                                        <p:tgtEl>
                                          <p:spTgt spid="19"/>
                                        </p:tgtEl>
                                      </p:cBhvr>
                                      <p:to x="100000" y="95000"/>
                                    </p:animScale>
                                    <p:animScale>
                                      <p:cBhvr>
                                        <p:cTn id="46" dur="207" decel="50000">
                                          <p:stCondLst>
                                            <p:cond delay="2293"/>
                                          </p:stCondLst>
                                        </p:cTn>
                                        <p:tgtEl>
                                          <p:spTgt spid="19"/>
                                        </p:tgtEl>
                                      </p:cBhvr>
                                      <p:to x="100000" y="100000"/>
                                    </p:animScale>
                                  </p:childTnLst>
                                </p:cTn>
                              </p:par>
                              <p:par>
                                <p:cTn id="47" presetID="22" presetClass="entr" presetSubtype="4"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down)">
                                      <p:cBhvr>
                                        <p:cTn id="49" dur="2000"/>
                                        <p:tgtEl>
                                          <p:spTgt spid="21"/>
                                        </p:tgtEl>
                                      </p:cBhvr>
                                    </p:animEffect>
                                  </p:childTnLst>
                                </p:cTn>
                              </p:par>
                              <p:par>
                                <p:cTn id="50" presetID="21" presetClass="entr" presetSubtype="1"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heel(1)">
                                      <p:cBhvr>
                                        <p:cTn id="52" dur="3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angle 3"/>
          <p:cNvSpPr/>
          <p:nvPr/>
        </p:nvSpPr>
        <p:spPr>
          <a:xfrm>
            <a:off x="-159098" y="1287898"/>
            <a:ext cx="6963346" cy="2554545"/>
          </a:xfrm>
          <a:prstGeom prst="rect">
            <a:avLst/>
          </a:prstGeom>
        </p:spPr>
        <p:txBody>
          <a:bodyPr wrap="square">
            <a:spAutoFit/>
          </a:bodyPr>
          <a:lstStyle/>
          <a:p>
            <a:pPr lvl="1" algn="just"/>
            <a:r>
              <a:rPr lang="ro-RO" dirty="0" smtClean="0">
                <a:effectLst>
                  <a:outerShdw blurRad="38100" dist="38100" dir="2700000" algn="tl">
                    <a:srgbClr val="000000">
                      <a:alpha val="43137"/>
                    </a:srgbClr>
                  </a:outerShdw>
                </a:effectLst>
                <a:latin typeface="Gabriola" panose="04040605051002020D02" pitchFamily="82" charset="0"/>
              </a:rPr>
              <a:t>	A</a:t>
            </a:r>
            <a:r>
              <a:rPr lang="ro-RO" sz="2000" dirty="0" smtClean="0">
                <a:effectLst>
                  <a:outerShdw blurRad="38100" dist="38100" dir="2700000" algn="tl">
                    <a:srgbClr val="000000">
                      <a:alpha val="43137"/>
                    </a:srgbClr>
                  </a:outerShdw>
                </a:effectLst>
                <a:latin typeface="Gabriola" panose="04040605051002020D02" pitchFamily="82" charset="0"/>
              </a:rPr>
              <a:t>u fost, de asemenea, </a:t>
            </a:r>
            <a:r>
              <a:rPr lang="ro-RO" sz="2000" dirty="0">
                <a:effectLst>
                  <a:outerShdw blurRad="38100" dist="38100" dir="2700000" algn="tl">
                    <a:srgbClr val="000000">
                      <a:alpha val="43137"/>
                    </a:srgbClr>
                  </a:outerShdw>
                </a:effectLst>
                <a:latin typeface="Gabriola" panose="04040605051002020D02" pitchFamily="82" charset="0"/>
              </a:rPr>
              <a:t>efectuate investiții </a:t>
            </a:r>
            <a:r>
              <a:rPr lang="ro-RO" sz="2000" dirty="0" smtClean="0">
                <a:effectLst>
                  <a:outerShdw blurRad="38100" dist="38100" dir="2700000" algn="tl">
                    <a:srgbClr val="000000">
                      <a:alpha val="43137"/>
                    </a:srgbClr>
                  </a:outerShdw>
                </a:effectLst>
                <a:latin typeface="Gabriola" panose="04040605051002020D02" pitchFamily="82" charset="0"/>
              </a:rPr>
              <a:t>pentru îmbunătățirea condițiilor </a:t>
            </a:r>
            <a:r>
              <a:rPr lang="ro-RO" sz="2000" dirty="0">
                <a:effectLst>
                  <a:outerShdw blurRad="38100" dist="38100" dir="2700000" algn="tl">
                    <a:srgbClr val="000000">
                      <a:alpha val="43137"/>
                    </a:srgbClr>
                  </a:outerShdw>
                </a:effectLst>
                <a:latin typeface="Gabriola" panose="04040605051002020D02" pitchFamily="82" charset="0"/>
              </a:rPr>
              <a:t>de lucru pentru angajații unității:</a:t>
            </a:r>
          </a:p>
          <a:p>
            <a:pPr marL="800100" lvl="1" indent="-342900" algn="just">
              <a:buFont typeface="Webdings" panose="05030102010509060703" pitchFamily="18" charset="2"/>
              <a:buChar char="m"/>
            </a:pPr>
            <a:r>
              <a:rPr lang="ro-RO" sz="2000" dirty="0" smtClean="0">
                <a:effectLst>
                  <a:outerShdw blurRad="38100" dist="38100" dir="2700000" algn="tl">
                    <a:srgbClr val="000000">
                      <a:alpha val="43137"/>
                    </a:srgbClr>
                  </a:outerShdw>
                </a:effectLst>
                <a:latin typeface="Gabriola" panose="04040605051002020D02" pitchFamily="82" charset="0"/>
              </a:rPr>
              <a:t>reabilitarea </a:t>
            </a:r>
            <a:r>
              <a:rPr lang="ro-RO" sz="2000" dirty="0">
                <a:effectLst>
                  <a:outerShdw blurRad="38100" dist="38100" dir="2700000" algn="tl">
                    <a:srgbClr val="000000">
                      <a:alpha val="43137"/>
                    </a:srgbClr>
                  </a:outerShdw>
                </a:effectLst>
                <a:latin typeface="Gabriola" panose="04040605051002020D02" pitchFamily="82" charset="0"/>
              </a:rPr>
              <a:t>cabinetelor, cluburilor de educație și asistență </a:t>
            </a:r>
            <a:r>
              <a:rPr lang="ro-RO" sz="2000" dirty="0" smtClean="0">
                <a:effectLst>
                  <a:outerShdw blurRad="38100" dist="38100" dir="2700000" algn="tl">
                    <a:srgbClr val="000000">
                      <a:alpha val="43137"/>
                    </a:srgbClr>
                  </a:outerShdw>
                </a:effectLst>
                <a:latin typeface="Gabriola" panose="04040605051002020D02" pitchFamily="82" charset="0"/>
              </a:rPr>
              <a:t>psihosocială;</a:t>
            </a:r>
          </a:p>
          <a:p>
            <a:pPr marL="800100" lvl="1" indent="-342900" algn="just">
              <a:buFont typeface="Webdings" panose="05030102010509060703" pitchFamily="18" charset="2"/>
              <a:buChar char="m"/>
            </a:pPr>
            <a:r>
              <a:rPr lang="ro-RO" sz="2000" dirty="0" smtClean="0">
                <a:effectLst>
                  <a:outerShdw blurRad="38100" dist="38100" dir="2700000" algn="tl">
                    <a:srgbClr val="000000">
                      <a:alpha val="43137"/>
                    </a:srgbClr>
                  </a:outerShdw>
                </a:effectLst>
                <a:latin typeface="Gabriola" panose="04040605051002020D02" pitchFamily="82" charset="0"/>
              </a:rPr>
              <a:t>reabilitarea </a:t>
            </a:r>
            <a:r>
              <a:rPr lang="ro-RO" sz="2000" dirty="0">
                <a:effectLst>
                  <a:outerShdw blurRad="38100" dist="38100" dir="2700000" algn="tl">
                    <a:srgbClr val="000000">
                      <a:alpha val="43137"/>
                    </a:srgbClr>
                  </a:outerShdw>
                </a:effectLst>
                <a:latin typeface="Gabriola" panose="04040605051002020D02" pitchFamily="82" charset="0"/>
              </a:rPr>
              <a:t>birourilor supraveghetorilor și șefilor de secție din cadrul corpului de clădire B, regim închis și maximă </a:t>
            </a:r>
            <a:r>
              <a:rPr lang="ro-RO" sz="2000" dirty="0" smtClean="0">
                <a:effectLst>
                  <a:outerShdw blurRad="38100" dist="38100" dir="2700000" algn="tl">
                    <a:srgbClr val="000000">
                      <a:alpha val="43137"/>
                    </a:srgbClr>
                  </a:outerShdw>
                </a:effectLst>
                <a:latin typeface="Gabriola" panose="04040605051002020D02" pitchFamily="82" charset="0"/>
              </a:rPr>
              <a:t>siguranță;</a:t>
            </a:r>
          </a:p>
          <a:p>
            <a:pPr marL="800100" lvl="1" indent="-342900" algn="just">
              <a:buFont typeface="Webdings" panose="05030102010509060703" pitchFamily="18" charset="2"/>
              <a:buChar char="m"/>
            </a:pPr>
            <a:r>
              <a:rPr lang="ro-RO" sz="2000" dirty="0" smtClean="0">
                <a:effectLst>
                  <a:outerShdw blurRad="38100" dist="38100" dir="2700000" algn="tl">
                    <a:srgbClr val="000000">
                      <a:alpha val="43137"/>
                    </a:srgbClr>
                  </a:outerShdw>
                </a:effectLst>
                <a:latin typeface="Gabriola" panose="04040605051002020D02" pitchFamily="82" charset="0"/>
              </a:rPr>
              <a:t>achiziționarea </a:t>
            </a:r>
            <a:r>
              <a:rPr lang="ro-RO" sz="2000" dirty="0">
                <a:effectLst>
                  <a:outerShdw blurRad="38100" dist="38100" dir="2700000" algn="tl">
                    <a:srgbClr val="000000">
                      <a:alpha val="43137"/>
                    </a:srgbClr>
                  </a:outerShdw>
                </a:effectLst>
                <a:latin typeface="Gabriola" panose="04040605051002020D02" pitchFamily="82" charset="0"/>
              </a:rPr>
              <a:t>unui umidificator pentru vestiarul cadrelor </a:t>
            </a:r>
            <a:r>
              <a:rPr lang="ro-RO" sz="2000" dirty="0" smtClean="0">
                <a:effectLst>
                  <a:outerShdw blurRad="38100" dist="38100" dir="2700000" algn="tl">
                    <a:srgbClr val="000000">
                      <a:alpha val="43137"/>
                    </a:srgbClr>
                  </a:outerShdw>
                </a:effectLst>
                <a:latin typeface="Gabriola" panose="04040605051002020D02" pitchFamily="82" charset="0"/>
              </a:rPr>
              <a:t>unității;</a:t>
            </a:r>
          </a:p>
          <a:p>
            <a:pPr marL="800100" lvl="1" indent="-342900" algn="just">
              <a:buFont typeface="Webdings" panose="05030102010509060703" pitchFamily="18" charset="2"/>
              <a:buChar char="m"/>
            </a:pPr>
            <a:r>
              <a:rPr lang="ro-RO" sz="2000" dirty="0" smtClean="0">
                <a:effectLst>
                  <a:outerShdw blurRad="38100" dist="38100" dir="2700000" algn="tl">
                    <a:srgbClr val="000000">
                      <a:alpha val="43137"/>
                    </a:srgbClr>
                  </a:outerShdw>
                </a:effectLst>
                <a:latin typeface="Gabriola" panose="04040605051002020D02" pitchFamily="82" charset="0"/>
              </a:rPr>
              <a:t>schimbarea </a:t>
            </a:r>
            <a:r>
              <a:rPr lang="ro-RO" sz="2000" dirty="0">
                <a:effectLst>
                  <a:outerShdw blurRad="38100" dist="38100" dir="2700000" algn="tl">
                    <a:srgbClr val="000000">
                      <a:alpha val="43137"/>
                    </a:srgbClr>
                  </a:outerShdw>
                </a:effectLst>
                <a:latin typeface="Gabriola" panose="04040605051002020D02" pitchFamily="82" charset="0"/>
              </a:rPr>
              <a:t>mobilierului din cadrul popotei </a:t>
            </a:r>
            <a:r>
              <a:rPr lang="ro-RO" sz="2000" dirty="0" smtClean="0">
                <a:effectLst>
                  <a:outerShdw blurRad="38100" dist="38100" dir="2700000" algn="tl">
                    <a:srgbClr val="000000">
                      <a:alpha val="43137"/>
                    </a:srgbClr>
                  </a:outerShdw>
                </a:effectLst>
                <a:latin typeface="Gabriola" panose="04040605051002020D02" pitchFamily="82" charset="0"/>
              </a:rPr>
              <a:t>unității;</a:t>
            </a:r>
          </a:p>
          <a:p>
            <a:pPr marL="800100" lvl="1" indent="-342900" algn="just">
              <a:buFont typeface="Webdings" panose="05030102010509060703" pitchFamily="18" charset="2"/>
              <a:buChar char="m"/>
            </a:pPr>
            <a:r>
              <a:rPr lang="ro-RO" sz="2000" dirty="0" smtClean="0">
                <a:effectLst>
                  <a:outerShdw blurRad="38100" dist="38100" dir="2700000" algn="tl">
                    <a:srgbClr val="000000">
                      <a:alpha val="43137"/>
                    </a:srgbClr>
                  </a:outerShdw>
                </a:effectLst>
                <a:latin typeface="Gabriola" panose="04040605051002020D02" pitchFamily="82" charset="0"/>
              </a:rPr>
              <a:t>achiziționarea </a:t>
            </a:r>
            <a:r>
              <a:rPr lang="ro-RO" sz="2000" dirty="0">
                <a:effectLst>
                  <a:outerShdw blurRad="38100" dist="38100" dir="2700000" algn="tl">
                    <a:srgbClr val="000000">
                      <a:alpha val="43137"/>
                    </a:srgbClr>
                  </a:outerShdw>
                </a:effectLst>
                <a:latin typeface="Gabriola" panose="04040605051002020D02" pitchFamily="82" charset="0"/>
              </a:rPr>
              <a:t>de body-cam pentru siguranța cadrelor din sectorul operativ;</a:t>
            </a:r>
          </a:p>
        </p:txBody>
      </p:sp>
      <p:pic>
        <p:nvPicPr>
          <p:cNvPr id="2" name="Picture 1"/>
          <p:cNvPicPr>
            <a:picLocks noChangeAspect="1"/>
          </p:cNvPicPr>
          <p:nvPr/>
        </p:nvPicPr>
        <p:blipFill>
          <a:blip r:embed="rId5" cstate="email">
            <a:extLst>
              <a:ext uri="{BEBA8EAE-BF5A-486C-A8C5-ECC9F3942E4B}">
                <a14:imgProps xmlns:a14="http://schemas.microsoft.com/office/drawing/2010/main">
                  <a14:imgLayer r:embed="rId6">
                    <a14:imgEffect>
                      <a14:backgroundRemoval t="0" b="99510" l="0" r="100000"/>
                    </a14:imgEffect>
                  </a14:imgLayer>
                </a14:imgProps>
              </a:ext>
              <a:ext uri="{28A0092B-C50C-407E-A947-70E740481C1C}">
                <a14:useLocalDpi xmlns:a14="http://schemas.microsoft.com/office/drawing/2010/main"/>
              </a:ext>
            </a:extLst>
          </a:blip>
          <a:stretch>
            <a:fillRect/>
          </a:stretch>
        </p:blipFill>
        <p:spPr>
          <a:xfrm>
            <a:off x="6732240" y="1066521"/>
            <a:ext cx="2232248" cy="2882143"/>
          </a:xfrm>
          <a:prstGeom prst="roundRect">
            <a:avLst>
              <a:gd name="adj" fmla="val 8594"/>
            </a:avLst>
          </a:prstGeom>
          <a:solidFill>
            <a:srgbClr val="FFFFFF">
              <a:shade val="85000"/>
            </a:srgbClr>
          </a:solidFill>
          <a:ln>
            <a:noFill/>
          </a:ln>
          <a:effectLst>
            <a:outerShdw blurRad="184150" dist="241300" dir="11520000" sx="110000" sy="110000" algn="ctr">
              <a:srgbClr val="000000">
                <a:alpha val="18000"/>
              </a:srgbClr>
            </a:outerShdw>
            <a:reflection blurRad="12700" stA="38000" endPos="28000" dist="5000" dir="5400000" sy="-100000" algn="bl" rotWithShape="0"/>
          </a:effectLst>
          <a:scene3d>
            <a:camera prst="perspectiveFront" fov="5100000">
              <a:rot lat="0" lon="2100000" rev="0"/>
            </a:camera>
            <a:lightRig rig="flood" dir="t">
              <a:rot lat="0" lon="0" rev="13800000"/>
            </a:lightRig>
          </a:scene3d>
          <a:sp3d extrusionH="107950" prstMaterial="plastic">
            <a:bevelT w="82550" h="63500" prst="divot"/>
            <a:bevelB/>
          </a:sp3d>
        </p:spPr>
      </p:pic>
      <p:sp>
        <p:nvSpPr>
          <p:cNvPr id="12" name="Text Box 16"/>
          <p:cNvSpPr txBox="1"/>
          <p:nvPr/>
        </p:nvSpPr>
        <p:spPr>
          <a:xfrm>
            <a:off x="1403350" y="439738"/>
            <a:ext cx="6973888" cy="765175"/>
          </a:xfrm>
          <a:prstGeom prst="rect">
            <a:avLst/>
          </a:prstGeom>
          <a:noFill/>
          <a:ln>
            <a:noFill/>
          </a:ln>
          <a:effec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Aft>
                <a:spcPts val="1000"/>
              </a:spcAft>
            </a:pPr>
            <a:r>
              <a:rPr lang="ro-RO" altLang="en-US" sz="2400" b="1" i="1" dirty="0" err="1">
                <a:effectLst>
                  <a:outerShdw blurRad="38100" dist="38100" dir="2700000" algn="tl">
                    <a:srgbClr val="C0C0C0"/>
                  </a:outerShdw>
                </a:effectLst>
                <a:cs typeface="Times New Roman" panose="02020603050405020304" pitchFamily="18" charset="0"/>
              </a:rPr>
              <a:t>Acţiuni</a:t>
            </a:r>
            <a:r>
              <a:rPr lang="ro-RO" altLang="en-US" sz="2400" b="1" i="1" dirty="0">
                <a:effectLst>
                  <a:outerShdw blurRad="38100" dist="38100" dir="2700000" algn="tl">
                    <a:srgbClr val="C0C0C0"/>
                  </a:outerShdw>
                </a:effectLst>
                <a:cs typeface="Times New Roman" panose="02020603050405020304" pitchFamily="18" charset="0"/>
              </a:rPr>
              <a:t> întreprinse pentru </a:t>
            </a:r>
            <a:r>
              <a:rPr lang="ro-RO" altLang="en-US" sz="2400" b="1" i="1" dirty="0" err="1">
                <a:effectLst>
                  <a:outerShdw blurRad="38100" dist="38100" dir="2700000" algn="tl">
                    <a:srgbClr val="C0C0C0"/>
                  </a:outerShdw>
                </a:effectLst>
                <a:cs typeface="Times New Roman" panose="02020603050405020304" pitchFamily="18" charset="0"/>
              </a:rPr>
              <a:t>îmbunătăţirea</a:t>
            </a:r>
            <a:r>
              <a:rPr lang="ro-RO" altLang="en-US" sz="2400" b="1" i="1" dirty="0">
                <a:effectLst>
                  <a:outerShdw blurRad="38100" dist="38100" dir="2700000" algn="tl">
                    <a:srgbClr val="C0C0C0"/>
                  </a:outerShdw>
                </a:effectLst>
                <a:cs typeface="Times New Roman" panose="02020603050405020304" pitchFamily="18" charset="0"/>
              </a:rPr>
              <a:t> </a:t>
            </a:r>
            <a:r>
              <a:rPr lang="ro-RO" altLang="en-US" sz="2400" b="1" i="1" dirty="0" err="1">
                <a:effectLst>
                  <a:outerShdw blurRad="38100" dist="38100" dir="2700000" algn="tl">
                    <a:srgbClr val="C0C0C0"/>
                  </a:outerShdw>
                </a:effectLst>
                <a:cs typeface="Times New Roman" panose="02020603050405020304" pitchFamily="18" charset="0"/>
              </a:rPr>
              <a:t>condiţiilor</a:t>
            </a:r>
            <a:r>
              <a:rPr lang="ro-RO" altLang="en-US" sz="2400" b="1" i="1" dirty="0">
                <a:effectLst>
                  <a:outerShdw blurRad="38100" dist="38100" dir="2700000" algn="tl">
                    <a:srgbClr val="C0C0C0"/>
                  </a:outerShdw>
                </a:effectLst>
                <a:cs typeface="Times New Roman" panose="02020603050405020304" pitchFamily="18" charset="0"/>
              </a:rPr>
              <a:t> de </a:t>
            </a:r>
            <a:r>
              <a:rPr lang="ro-RO" altLang="en-US" sz="2400" b="1" i="1" dirty="0" err="1">
                <a:effectLst>
                  <a:outerShdw blurRad="38100" dist="38100" dir="2700000" algn="tl">
                    <a:srgbClr val="C0C0C0"/>
                  </a:outerShdw>
                </a:effectLst>
                <a:cs typeface="Times New Roman" panose="02020603050405020304" pitchFamily="18" charset="0"/>
              </a:rPr>
              <a:t>detenţie</a:t>
            </a:r>
            <a:r>
              <a:rPr lang="ro-RO" altLang="en-US" sz="2400" b="1" i="1" dirty="0">
                <a:effectLst>
                  <a:outerShdw blurRad="38100" dist="38100" dir="2700000" algn="tl">
                    <a:srgbClr val="C0C0C0"/>
                  </a:outerShdw>
                </a:effectLst>
                <a:cs typeface="Times New Roman" panose="02020603050405020304" pitchFamily="18" charset="0"/>
              </a:rPr>
              <a:t>/muncă</a:t>
            </a:r>
          </a:p>
        </p:txBody>
      </p:sp>
      <p:pic>
        <p:nvPicPr>
          <p:cNvPr id="13" name="Imagine 32817" descr="J:\prezentare 2018\DSC_9316.JPG"/>
          <p:cNvPicPr/>
          <p:nvPr/>
        </p:nvPicPr>
        <p:blipFill>
          <a:blip r:embed="rId7" cstate="email">
            <a:extLst>
              <a:ext uri="{28A0092B-C50C-407E-A947-70E740481C1C}">
                <a14:useLocalDpi xmlns:a14="http://schemas.microsoft.com/office/drawing/2010/main"/>
              </a:ext>
            </a:extLst>
          </a:blip>
          <a:srcRect/>
          <a:stretch>
            <a:fillRect/>
          </a:stretch>
        </p:blipFill>
        <p:spPr bwMode="auto">
          <a:xfrm>
            <a:off x="652160" y="4188814"/>
            <a:ext cx="3373610" cy="23365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Imagine 32920" descr="J:\prezentare 2018\PREZENTARE\foto\DSC_9284.JPG"/>
          <p:cNvPicPr/>
          <p:nvPr/>
        </p:nvPicPr>
        <p:blipFill>
          <a:blip r:embed="rId8" cstate="email">
            <a:extLst>
              <a:ext uri="{28A0092B-C50C-407E-A947-70E740481C1C}">
                <a14:useLocalDpi xmlns:a14="http://schemas.microsoft.com/office/drawing/2010/main"/>
              </a:ext>
            </a:extLst>
          </a:blip>
          <a:srcRect/>
          <a:stretch>
            <a:fillRect/>
          </a:stretch>
        </p:blipFill>
        <p:spPr bwMode="auto">
          <a:xfrm>
            <a:off x="3770632" y="4470267"/>
            <a:ext cx="2826385" cy="19145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Imagine 32921" descr="J:\prezentare 2018\PREZENTARE\foto\DSC_9286.JPG"/>
          <p:cNvPicPr/>
          <p:nvPr/>
        </p:nvPicPr>
        <p:blipFill>
          <a:blip r:embed="rId9" cstate="email">
            <a:extLst>
              <a:ext uri="{28A0092B-C50C-407E-A947-70E740481C1C}">
                <a14:useLocalDpi xmlns:a14="http://schemas.microsoft.com/office/drawing/2010/main"/>
              </a:ext>
            </a:extLst>
          </a:blip>
          <a:srcRect/>
          <a:stretch>
            <a:fillRect/>
          </a:stretch>
        </p:blipFill>
        <p:spPr bwMode="auto">
          <a:xfrm>
            <a:off x="6574894" y="4815675"/>
            <a:ext cx="2211313" cy="13000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01128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275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fltVal val="0"/>
                                          </p:val>
                                        </p:tav>
                                        <p:tav tm="100000">
                                          <p:val>
                                            <p:strVal val="#ppt_w"/>
                                          </p:val>
                                        </p:tav>
                                      </p:tavLst>
                                    </p:anim>
                                    <p:anim calcmode="lin" valueType="num">
                                      <p:cBhvr>
                                        <p:cTn id="16" dur="2000" fill="hold"/>
                                        <p:tgtEl>
                                          <p:spTgt spid="2"/>
                                        </p:tgtEl>
                                        <p:attrNameLst>
                                          <p:attrName>ppt_h</p:attrName>
                                        </p:attrNameLst>
                                      </p:cBhvr>
                                      <p:tavLst>
                                        <p:tav tm="0">
                                          <p:val>
                                            <p:fltVal val="0"/>
                                          </p:val>
                                        </p:tav>
                                        <p:tav tm="100000">
                                          <p:val>
                                            <p:strVal val="#ppt_h"/>
                                          </p:val>
                                        </p:tav>
                                      </p:tavLst>
                                    </p:anim>
                                    <p:animEffect transition="in" filter="fade">
                                      <p:cBhvr>
                                        <p:cTn id="17" dur="2000"/>
                                        <p:tgtEl>
                                          <p:spTgt spid="2"/>
                                        </p:tgtEl>
                                      </p:cBhvr>
                                    </p:animEffect>
                                  </p:childTnLst>
                                </p:cTn>
                              </p:par>
                            </p:childTnLst>
                          </p:cTn>
                        </p:par>
                        <p:par>
                          <p:cTn id="18" fill="hold">
                            <p:stCondLst>
                              <p:cond delay="2750"/>
                            </p:stCondLst>
                            <p:childTnLst>
                              <p:par>
                                <p:cTn id="19" presetID="26"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797">
                                          <p:stCondLst>
                                            <p:cond delay="0"/>
                                          </p:stCondLst>
                                        </p:cTn>
                                        <p:tgtEl>
                                          <p:spTgt spid="13"/>
                                        </p:tgtEl>
                                      </p:cBhvr>
                                    </p:animEffect>
                                    <p:anim calcmode="lin" valueType="num">
                                      <p:cBhvr>
                                        <p:cTn id="22" dur="2505"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3" dur="913"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4" dur="913" tmFilter="0, 0; 0.125,0.2665; 0.25,0.4; 0.375,0.465; 0.5,0.5;  0.625,0.535; 0.75,0.6; 0.875,0.7335; 1,1">
                                          <p:stCondLst>
                                            <p:cond delay="913"/>
                                          </p:stCondLst>
                                        </p:cTn>
                                        <p:tgtEl>
                                          <p:spTgt spid="13"/>
                                        </p:tgtEl>
                                        <p:attrNameLst>
                                          <p:attrName>ppt_y</p:attrName>
                                        </p:attrNameLst>
                                      </p:cBhvr>
                                      <p:tavLst>
                                        <p:tav tm="0" fmla="#ppt_y-sin(pi*$)/9">
                                          <p:val>
                                            <p:fltVal val="0"/>
                                          </p:val>
                                        </p:tav>
                                        <p:tav tm="100000">
                                          <p:val>
                                            <p:fltVal val="1"/>
                                          </p:val>
                                        </p:tav>
                                      </p:tavLst>
                                    </p:anim>
                                    <p:anim calcmode="lin" valueType="num">
                                      <p:cBhvr>
                                        <p:cTn id="25" dur="456" tmFilter="0, 0; 0.125,0.2665; 0.25,0.4; 0.375,0.465; 0.5,0.5;  0.625,0.535; 0.75,0.6; 0.875,0.7335; 1,1">
                                          <p:stCondLst>
                                            <p:cond delay="1821"/>
                                          </p:stCondLst>
                                        </p:cTn>
                                        <p:tgtEl>
                                          <p:spTgt spid="13"/>
                                        </p:tgtEl>
                                        <p:attrNameLst>
                                          <p:attrName>ppt_y</p:attrName>
                                        </p:attrNameLst>
                                      </p:cBhvr>
                                      <p:tavLst>
                                        <p:tav tm="0" fmla="#ppt_y-sin(pi*$)/27">
                                          <p:val>
                                            <p:fltVal val="0"/>
                                          </p:val>
                                        </p:tav>
                                        <p:tav tm="100000">
                                          <p:val>
                                            <p:fltVal val="1"/>
                                          </p:val>
                                        </p:tav>
                                      </p:tavLst>
                                    </p:anim>
                                    <p:anim calcmode="lin" valueType="num">
                                      <p:cBhvr>
                                        <p:cTn id="26" dur="226" tmFilter="0, 0; 0.125,0.2665; 0.25,0.4; 0.375,0.465; 0.5,0.5;  0.625,0.535; 0.75,0.6; 0.875,0.7335; 1,1">
                                          <p:stCondLst>
                                            <p:cond delay="2277"/>
                                          </p:stCondLst>
                                        </p:cTn>
                                        <p:tgtEl>
                                          <p:spTgt spid="13"/>
                                        </p:tgtEl>
                                        <p:attrNameLst>
                                          <p:attrName>ppt_y</p:attrName>
                                        </p:attrNameLst>
                                      </p:cBhvr>
                                      <p:tavLst>
                                        <p:tav tm="0" fmla="#ppt_y-sin(pi*$)/81">
                                          <p:val>
                                            <p:fltVal val="0"/>
                                          </p:val>
                                        </p:tav>
                                        <p:tav tm="100000">
                                          <p:val>
                                            <p:fltVal val="1"/>
                                          </p:val>
                                        </p:tav>
                                      </p:tavLst>
                                    </p:anim>
                                    <p:animScale>
                                      <p:cBhvr>
                                        <p:cTn id="27" dur="36">
                                          <p:stCondLst>
                                            <p:cond delay="894"/>
                                          </p:stCondLst>
                                        </p:cTn>
                                        <p:tgtEl>
                                          <p:spTgt spid="13"/>
                                        </p:tgtEl>
                                      </p:cBhvr>
                                      <p:to x="100000" y="60000"/>
                                    </p:animScale>
                                    <p:animScale>
                                      <p:cBhvr>
                                        <p:cTn id="28" dur="228" decel="50000">
                                          <p:stCondLst>
                                            <p:cond delay="930"/>
                                          </p:stCondLst>
                                        </p:cTn>
                                        <p:tgtEl>
                                          <p:spTgt spid="13"/>
                                        </p:tgtEl>
                                      </p:cBhvr>
                                      <p:to x="100000" y="100000"/>
                                    </p:animScale>
                                    <p:animScale>
                                      <p:cBhvr>
                                        <p:cTn id="29" dur="36">
                                          <p:stCondLst>
                                            <p:cond delay="1804"/>
                                          </p:stCondLst>
                                        </p:cTn>
                                        <p:tgtEl>
                                          <p:spTgt spid="13"/>
                                        </p:tgtEl>
                                      </p:cBhvr>
                                      <p:to x="100000" y="80000"/>
                                    </p:animScale>
                                    <p:animScale>
                                      <p:cBhvr>
                                        <p:cTn id="30" dur="228" decel="50000">
                                          <p:stCondLst>
                                            <p:cond delay="1840"/>
                                          </p:stCondLst>
                                        </p:cTn>
                                        <p:tgtEl>
                                          <p:spTgt spid="13"/>
                                        </p:tgtEl>
                                      </p:cBhvr>
                                      <p:to x="100000" y="100000"/>
                                    </p:animScale>
                                    <p:animScale>
                                      <p:cBhvr>
                                        <p:cTn id="31" dur="36">
                                          <p:stCondLst>
                                            <p:cond delay="2258"/>
                                          </p:stCondLst>
                                        </p:cTn>
                                        <p:tgtEl>
                                          <p:spTgt spid="13"/>
                                        </p:tgtEl>
                                      </p:cBhvr>
                                      <p:to x="100000" y="90000"/>
                                    </p:animScale>
                                    <p:animScale>
                                      <p:cBhvr>
                                        <p:cTn id="32" dur="228" decel="50000">
                                          <p:stCondLst>
                                            <p:cond delay="2293"/>
                                          </p:stCondLst>
                                        </p:cTn>
                                        <p:tgtEl>
                                          <p:spTgt spid="13"/>
                                        </p:tgtEl>
                                      </p:cBhvr>
                                      <p:to x="100000" y="100000"/>
                                    </p:animScale>
                                    <p:animScale>
                                      <p:cBhvr>
                                        <p:cTn id="33" dur="36">
                                          <p:stCondLst>
                                            <p:cond delay="2486"/>
                                          </p:stCondLst>
                                        </p:cTn>
                                        <p:tgtEl>
                                          <p:spTgt spid="13"/>
                                        </p:tgtEl>
                                      </p:cBhvr>
                                      <p:to x="100000" y="95000"/>
                                    </p:animScale>
                                    <p:animScale>
                                      <p:cBhvr>
                                        <p:cTn id="34" dur="228" decel="50000">
                                          <p:stCondLst>
                                            <p:cond delay="2522"/>
                                          </p:stCondLst>
                                        </p:cTn>
                                        <p:tgtEl>
                                          <p:spTgt spid="13"/>
                                        </p:tgtEl>
                                      </p:cBhvr>
                                      <p:to x="100000" y="100000"/>
                                    </p:animScale>
                                  </p:childTnLst>
                                </p:cTn>
                              </p:par>
                              <p:par>
                                <p:cTn id="35" presetID="14" presetClass="entr" presetSubtype="1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randombar(horizontal)">
                                      <p:cBhvr>
                                        <p:cTn id="37" dur="1500"/>
                                        <p:tgtEl>
                                          <p:spTgt spid="15"/>
                                        </p:tgtEl>
                                      </p:cBhvr>
                                    </p:animEffect>
                                  </p:childTnLst>
                                </p:cTn>
                              </p:par>
                              <p:par>
                                <p:cTn id="38" presetID="21" presetClass="entr" presetSubtype="1"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heel(1)">
                                      <p:cBhvr>
                                        <p:cTn id="40" dur="3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Rectangle 3"/>
          <p:cNvSpPr/>
          <p:nvPr/>
        </p:nvSpPr>
        <p:spPr>
          <a:xfrm>
            <a:off x="-159099" y="741413"/>
            <a:ext cx="8964488" cy="707886"/>
          </a:xfrm>
          <a:prstGeom prst="rect">
            <a:avLst/>
          </a:prstGeom>
        </p:spPr>
        <p:txBody>
          <a:bodyPr wrap="square">
            <a:spAutoFit/>
          </a:bodyPr>
          <a:lstStyle/>
          <a:p>
            <a:pPr lvl="1" algn="just"/>
            <a:r>
              <a:rPr lang="en-US" dirty="0" smtClean="0">
                <a:effectLst>
                  <a:outerShdw blurRad="38100" dist="38100" dir="2700000" algn="tl">
                    <a:srgbClr val="000000">
                      <a:alpha val="43137"/>
                    </a:srgbClr>
                  </a:outerShdw>
                </a:effectLst>
                <a:latin typeface="Gabriola" panose="04040605051002020D02" pitchFamily="82" charset="0"/>
              </a:rPr>
              <a:t>	</a:t>
            </a:r>
            <a:r>
              <a:rPr lang="ro-RO" sz="2000" dirty="0">
                <a:effectLst>
                  <a:outerShdw blurRad="38100" dist="38100" dir="2700000" algn="tl">
                    <a:srgbClr val="000000">
                      <a:alpha val="43137"/>
                    </a:srgbClr>
                  </a:outerShdw>
                </a:effectLst>
                <a:latin typeface="Gabriola" panose="04040605051002020D02" pitchFamily="82" charset="0"/>
              </a:rPr>
              <a:t>Îmbunătățirea condițiilor de </a:t>
            </a:r>
            <a:r>
              <a:rPr lang="ro-RO" sz="2000" dirty="0" smtClean="0">
                <a:effectLst>
                  <a:outerShdw blurRad="38100" dist="38100" dir="2700000" algn="tl">
                    <a:srgbClr val="000000">
                      <a:alpha val="43137"/>
                    </a:srgbClr>
                  </a:outerShdw>
                </a:effectLst>
                <a:latin typeface="Gabriola" panose="04040605051002020D02" pitchFamily="82" charset="0"/>
              </a:rPr>
              <a:t>cazare pentru deținuți și a condițiilor </a:t>
            </a:r>
            <a:r>
              <a:rPr lang="ro-RO" sz="2000" dirty="0">
                <a:effectLst>
                  <a:outerShdw blurRad="38100" dist="38100" dir="2700000" algn="tl">
                    <a:srgbClr val="000000">
                      <a:alpha val="43137"/>
                    </a:srgbClr>
                  </a:outerShdw>
                </a:effectLst>
                <a:latin typeface="Gabriola" panose="04040605051002020D02" pitchFamily="82" charset="0"/>
              </a:rPr>
              <a:t>de </a:t>
            </a:r>
            <a:r>
              <a:rPr lang="ro-RO" sz="2000" dirty="0" smtClean="0">
                <a:effectLst>
                  <a:outerShdw blurRad="38100" dist="38100" dir="2700000" algn="tl">
                    <a:srgbClr val="000000">
                      <a:alpha val="43137"/>
                    </a:srgbClr>
                  </a:outerShdw>
                </a:effectLst>
                <a:latin typeface="Gabriola" panose="04040605051002020D02" pitchFamily="82" charset="0"/>
              </a:rPr>
              <a:t>lucru pentru angajați constituie </a:t>
            </a:r>
            <a:r>
              <a:rPr lang="ro-RO" sz="2000" dirty="0">
                <a:effectLst>
                  <a:outerShdw blurRad="38100" dist="38100" dir="2700000" algn="tl">
                    <a:srgbClr val="000000">
                      <a:alpha val="43137"/>
                    </a:srgbClr>
                  </a:outerShdw>
                </a:effectLst>
                <a:latin typeface="Gabriola" panose="04040605051002020D02" pitchFamily="82" charset="0"/>
              </a:rPr>
              <a:t>o prioritate, </a:t>
            </a:r>
            <a:r>
              <a:rPr lang="ro-RO" sz="2000" dirty="0" smtClean="0">
                <a:effectLst>
                  <a:outerShdw blurRad="38100" dist="38100" dir="2700000" algn="tl">
                    <a:srgbClr val="000000">
                      <a:alpha val="43137"/>
                    </a:srgbClr>
                  </a:outerShdw>
                </a:effectLst>
                <a:latin typeface="Gabriola" panose="04040605051002020D02" pitchFamily="82" charset="0"/>
              </a:rPr>
              <a:t>fiind </a:t>
            </a:r>
            <a:r>
              <a:rPr lang="ro-RO" sz="2000" dirty="0">
                <a:effectLst>
                  <a:outerShdw blurRad="38100" dist="38100" dir="2700000" algn="tl">
                    <a:srgbClr val="000000">
                      <a:alpha val="43137"/>
                    </a:srgbClr>
                  </a:outerShdw>
                </a:effectLst>
                <a:latin typeface="Gabriola" panose="04040605051002020D02" pitchFamily="82" charset="0"/>
              </a:rPr>
              <a:t>elaborate mai multe proiecte, astfel</a:t>
            </a:r>
            <a:r>
              <a:rPr lang="ro-RO" sz="2000" dirty="0" smtClean="0">
                <a:effectLst>
                  <a:outerShdw blurRad="38100" dist="38100" dir="2700000" algn="tl">
                    <a:srgbClr val="000000">
                      <a:alpha val="43137"/>
                    </a:srgbClr>
                  </a:outerShdw>
                </a:effectLst>
                <a:latin typeface="Gabriola" panose="04040605051002020D02" pitchFamily="82" charset="0"/>
              </a:rPr>
              <a:t>:</a:t>
            </a:r>
            <a:endParaRPr lang="ro-RO" sz="2000" dirty="0">
              <a:effectLst>
                <a:outerShdw blurRad="38100" dist="38100" dir="2700000" algn="tl">
                  <a:srgbClr val="000000">
                    <a:alpha val="43137"/>
                  </a:srgbClr>
                </a:outerShdw>
              </a:effectLst>
              <a:latin typeface="Gabriola" panose="04040605051002020D02" pitchFamily="82" charset="0"/>
            </a:endParaRPr>
          </a:p>
        </p:txBody>
      </p:sp>
      <p:sp>
        <p:nvSpPr>
          <p:cNvPr id="10" name="Rectangle 9"/>
          <p:cNvSpPr/>
          <p:nvPr/>
        </p:nvSpPr>
        <p:spPr>
          <a:xfrm>
            <a:off x="2242092" y="151211"/>
            <a:ext cx="4517583" cy="481094"/>
          </a:xfrm>
          <a:prstGeom prst="rect">
            <a:avLst/>
          </a:prstGeom>
        </p:spPr>
        <p:txBody>
          <a:bodyPr wrap="none">
            <a:spAutoFit/>
          </a:bodyPr>
          <a:lstStyle/>
          <a:p>
            <a:pPr lvl="0" algn="just">
              <a:lnSpc>
                <a:spcPct val="107000"/>
              </a:lnSpc>
              <a:spcAft>
                <a:spcPts val="0"/>
              </a:spcAft>
            </a:pPr>
            <a:r>
              <a:rPr lang="ro-RO" sz="2400"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Times New Roman" panose="02020603050405020304" pitchFamily="18" charset="0"/>
              </a:rPr>
              <a:t>Perspective de dezvoltare</a:t>
            </a:r>
            <a:endParaRPr lang="en-US" sz="20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Times New Roman" panose="02020603050405020304" pitchFamily="18" charset="0"/>
            </a:endParaRPr>
          </a:p>
        </p:txBody>
      </p:sp>
      <p:sp>
        <p:nvSpPr>
          <p:cNvPr id="2" name="Rectangle 1"/>
          <p:cNvSpPr/>
          <p:nvPr/>
        </p:nvSpPr>
        <p:spPr>
          <a:xfrm>
            <a:off x="-324544" y="1550211"/>
            <a:ext cx="4572000" cy="2431435"/>
          </a:xfrm>
          <a:prstGeom prst="rect">
            <a:avLst/>
          </a:prstGeom>
        </p:spPr>
        <p:txBody>
          <a:bodyPr>
            <a:spAutoFit/>
          </a:bodyPr>
          <a:lstStyle/>
          <a:p>
            <a:pPr lvl="1" algn="ctr"/>
            <a:r>
              <a:rPr lang="ro-RO" sz="2000" b="1" dirty="0">
                <a:effectLst>
                  <a:outerShdw blurRad="38100" dist="38100" dir="2700000" algn="tl">
                    <a:srgbClr val="000000">
                      <a:alpha val="43137"/>
                    </a:srgbClr>
                  </a:outerShdw>
                </a:effectLst>
                <a:latin typeface="Gabriola" panose="04040605051002020D02" pitchFamily="82" charset="0"/>
              </a:rPr>
              <a:t>1. Rezerva intangibilă de apă (studiu de fezabilitate</a:t>
            </a:r>
            <a:r>
              <a:rPr lang="ro-RO" sz="2000" b="1" dirty="0" smtClean="0">
                <a:effectLst>
                  <a:outerShdw blurRad="38100" dist="38100" dir="2700000" algn="tl">
                    <a:srgbClr val="000000">
                      <a:alpha val="43137"/>
                    </a:srgbClr>
                  </a:outerShdw>
                </a:effectLst>
                <a:latin typeface="Gabriola" panose="04040605051002020D02" pitchFamily="82" charset="0"/>
              </a:rPr>
              <a:t>)</a:t>
            </a:r>
            <a:endParaRPr lang="ro-RO" sz="2000" b="1" dirty="0">
              <a:effectLst>
                <a:outerShdw blurRad="38100" dist="38100" dir="2700000" algn="tl">
                  <a:srgbClr val="000000">
                    <a:alpha val="43137"/>
                  </a:srgbClr>
                </a:outerShdw>
              </a:effectLst>
              <a:latin typeface="Gabriola" panose="04040605051002020D02" pitchFamily="82" charset="0"/>
            </a:endParaRPr>
          </a:p>
          <a:p>
            <a:pPr marL="800100" lvl="1" indent="-342900" algn="just">
              <a:buFont typeface="Arial" panose="020B0604020202020204" pitchFamily="34" charset="0"/>
              <a:buChar char="•"/>
            </a:pPr>
            <a:r>
              <a:rPr lang="ro-RO" sz="2000" dirty="0">
                <a:effectLst>
                  <a:outerShdw blurRad="38100" dist="38100" dir="2700000" algn="tl">
                    <a:srgbClr val="000000">
                      <a:alpha val="43137"/>
                    </a:srgbClr>
                  </a:outerShdw>
                </a:effectLst>
                <a:latin typeface="Gabriola" panose="04040605051002020D02" pitchFamily="82" charset="0"/>
              </a:rPr>
              <a:t> </a:t>
            </a:r>
            <a:r>
              <a:rPr lang="ro-RO" sz="1600" dirty="0" smtClean="0">
                <a:effectLst>
                  <a:outerShdw blurRad="38100" dist="38100" dir="2700000" algn="tl">
                    <a:srgbClr val="000000">
                      <a:alpha val="43137"/>
                    </a:srgbClr>
                  </a:outerShdw>
                </a:effectLst>
                <a:latin typeface="Gabriola" panose="04040605051002020D02" pitchFamily="82" charset="0"/>
              </a:rPr>
              <a:t>valoare </a:t>
            </a:r>
            <a:r>
              <a:rPr lang="ro-RO" sz="1600" dirty="0">
                <a:effectLst>
                  <a:outerShdw blurRad="38100" dist="38100" dir="2700000" algn="tl">
                    <a:srgbClr val="000000">
                      <a:alpha val="43137"/>
                    </a:srgbClr>
                  </a:outerShdw>
                </a:effectLst>
                <a:latin typeface="Gabriola" panose="04040605051002020D02" pitchFamily="82" charset="0"/>
              </a:rPr>
              <a:t>deviz general: 1. 584. 170 lei, constă în realizarea unui rezervor de  400 mc apă, din care 300 mc cu titlu de rezervă intangibilă, restul fiind utilizată ca stoc tampon pentru uz curent. Apa </a:t>
            </a:r>
            <a:r>
              <a:rPr lang="ro-RO" sz="1600" dirty="0" err="1">
                <a:effectLst>
                  <a:outerShdw blurRad="38100" dist="38100" dir="2700000" algn="tl">
                    <a:srgbClr val="000000">
                      <a:alpha val="43137"/>
                    </a:srgbClr>
                  </a:outerShdw>
                </a:effectLst>
                <a:latin typeface="Gabriola" panose="04040605051002020D02" pitchFamily="82" charset="0"/>
              </a:rPr>
              <a:t>obţinută</a:t>
            </a:r>
            <a:r>
              <a:rPr lang="ro-RO" sz="1600" dirty="0">
                <a:effectLst>
                  <a:outerShdw blurRad="38100" dist="38100" dir="2700000" algn="tl">
                    <a:srgbClr val="000000">
                      <a:alpha val="43137"/>
                    </a:srgbClr>
                  </a:outerShdw>
                </a:effectLst>
                <a:latin typeface="Gabriola" panose="04040605051002020D02" pitchFamily="82" charset="0"/>
              </a:rPr>
              <a:t> din </a:t>
            </a:r>
            <a:r>
              <a:rPr lang="ro-RO" sz="1600" dirty="0" err="1">
                <a:effectLst>
                  <a:outerShdw blurRad="38100" dist="38100" dir="2700000" algn="tl">
                    <a:srgbClr val="000000">
                      <a:alpha val="43137"/>
                    </a:srgbClr>
                  </a:outerShdw>
                </a:effectLst>
                <a:latin typeface="Gabriola" panose="04040605051002020D02" pitchFamily="82" charset="0"/>
              </a:rPr>
              <a:t>puţurile</a:t>
            </a:r>
            <a:r>
              <a:rPr lang="ro-RO" sz="1600" dirty="0">
                <a:effectLst>
                  <a:outerShdw blurRad="38100" dist="38100" dir="2700000" algn="tl">
                    <a:srgbClr val="000000">
                      <a:alpha val="43137"/>
                    </a:srgbClr>
                  </a:outerShdw>
                </a:effectLst>
                <a:latin typeface="Gabriola" panose="04040605051002020D02" pitchFamily="82" charset="0"/>
              </a:rPr>
              <a:t> forate poate fi utilizată pentru alimentarea rezervei intangibile pentru incendiu, potabilitatea acestui volum de apă fiind asigurată prin </a:t>
            </a:r>
            <a:r>
              <a:rPr lang="ro-RO" sz="1600" dirty="0" err="1">
                <a:effectLst>
                  <a:outerShdw blurRad="38100" dist="38100" dir="2700000" algn="tl">
                    <a:srgbClr val="000000">
                      <a:alpha val="43137"/>
                    </a:srgbClr>
                  </a:outerShdw>
                </a:effectLst>
                <a:latin typeface="Gabriola" panose="04040605051002020D02" pitchFamily="82" charset="0"/>
              </a:rPr>
              <a:t>menţinerea</a:t>
            </a:r>
            <a:r>
              <a:rPr lang="ro-RO" sz="1600" dirty="0">
                <a:effectLst>
                  <a:outerShdw blurRad="38100" dist="38100" dir="2700000" algn="tl">
                    <a:srgbClr val="000000">
                      <a:alpha val="43137"/>
                    </a:srgbClr>
                  </a:outerShdw>
                </a:effectLst>
                <a:latin typeface="Gabriola" panose="04040605051002020D02" pitchFamily="82" charset="0"/>
              </a:rPr>
              <a:t> </a:t>
            </a:r>
            <a:r>
              <a:rPr lang="ro-RO" sz="1600" dirty="0" err="1">
                <a:effectLst>
                  <a:outerShdw blurRad="38100" dist="38100" dir="2700000" algn="tl">
                    <a:srgbClr val="000000">
                      <a:alpha val="43137"/>
                    </a:srgbClr>
                  </a:outerShdw>
                </a:effectLst>
                <a:latin typeface="Gabriola" panose="04040605051002020D02" pitchFamily="82" charset="0"/>
              </a:rPr>
              <a:t>circulaţiei</a:t>
            </a:r>
            <a:r>
              <a:rPr lang="ro-RO" sz="1600" dirty="0">
                <a:effectLst>
                  <a:outerShdw blurRad="38100" dist="38100" dir="2700000" algn="tl">
                    <a:srgbClr val="000000">
                      <a:alpha val="43137"/>
                    </a:srgbClr>
                  </a:outerShdw>
                </a:effectLst>
                <a:latin typeface="Gabriola" panose="04040605051002020D02" pitchFamily="82" charset="0"/>
              </a:rPr>
              <a:t> continue (prin consum) a volumului tampon de 100 mc.</a:t>
            </a:r>
          </a:p>
        </p:txBody>
      </p:sp>
      <p:sp>
        <p:nvSpPr>
          <p:cNvPr id="3" name="Rectangle 2"/>
          <p:cNvSpPr/>
          <p:nvPr/>
        </p:nvSpPr>
        <p:spPr>
          <a:xfrm>
            <a:off x="4323145" y="1543491"/>
            <a:ext cx="4572000" cy="2862322"/>
          </a:xfrm>
          <a:prstGeom prst="rect">
            <a:avLst/>
          </a:prstGeom>
        </p:spPr>
        <p:txBody>
          <a:bodyPr>
            <a:spAutoFit/>
          </a:bodyPr>
          <a:lstStyle/>
          <a:p>
            <a:pPr algn="ctr">
              <a:spcAft>
                <a:spcPts val="0"/>
              </a:spcAft>
            </a:pPr>
            <a:r>
              <a:rPr lang="ro-RO" sz="20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 Sistem de puțuri de alimentare (studiu de fezabilitate</a:t>
            </a:r>
            <a:r>
              <a:rPr lang="ro-RO" sz="20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lang="en-US" sz="20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Arial" panose="020B0604020202020204" pitchFamily="34" charset="0"/>
              <a:buChar char="•"/>
            </a:pP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valoare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din deviz general: 1. 437. 230 lei cu tva, constă în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obţinerea</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efecte benefice atât în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planul economic,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cât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al dezvoltării durabile a amplasamentului,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asigurând,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acelaşi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timp,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eficientizarea consumului de apă.</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rPr>
              <a:t>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Se prevede, prin prezenta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documentaţie</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realizarea unei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soluţii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alternative de alimentare cu apă a Penitenciarului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Iaşi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prin utilizarea apei subterane captate prin intermediul unor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puţuri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forate. Numărul de foraje este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determinat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posibilităţile</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din teren (relevate de către studiul hidrogeologic existent), amplasament, debit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rază de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interacţiune</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p:txBody>
      </p:sp>
      <p:sp>
        <p:nvSpPr>
          <p:cNvPr id="5" name="Rectangle 4"/>
          <p:cNvSpPr/>
          <p:nvPr/>
        </p:nvSpPr>
        <p:spPr>
          <a:xfrm>
            <a:off x="0" y="4685224"/>
            <a:ext cx="8983797" cy="2123658"/>
          </a:xfrm>
          <a:prstGeom prst="rect">
            <a:avLst/>
          </a:prstGeom>
        </p:spPr>
        <p:txBody>
          <a:bodyPr wrap="square">
            <a:spAutoFit/>
          </a:bodyPr>
          <a:lstStyle/>
          <a:p>
            <a:pPr marL="180340" algn="just">
              <a:spcAft>
                <a:spcPts val="0"/>
              </a:spcAft>
            </a:pPr>
            <a:r>
              <a:rPr lang="ro-RO" b="1" dirty="0" smtClean="0">
                <a:latin typeface="Gabriola" panose="04040605051002020D02" pitchFamily="82" charset="0"/>
                <a:ea typeface="Calibri" panose="020F0502020204030204" pitchFamily="34" charset="0"/>
                <a:cs typeface="Arial" panose="020B0604020202020204" pitchFamily="34" charset="0"/>
              </a:rPr>
              <a:t>3. Sector </a:t>
            </a:r>
            <a:r>
              <a:rPr lang="ro-RO" b="1" dirty="0">
                <a:latin typeface="Gabriola" panose="04040605051002020D02" pitchFamily="82" charset="0"/>
                <a:ea typeface="Calibri" panose="020F0502020204030204" pitchFamily="34" charset="0"/>
                <a:cs typeface="Arial" panose="020B0604020202020204" pitchFamily="34" charset="0"/>
              </a:rPr>
              <a:t>nou de </a:t>
            </a:r>
            <a:r>
              <a:rPr lang="ro-RO" b="1" dirty="0" smtClean="0">
                <a:latin typeface="Gabriola" panose="04040605051002020D02" pitchFamily="82" charset="0"/>
                <a:ea typeface="Calibri" panose="020F0502020204030204" pitchFamily="34" charset="0"/>
                <a:cs typeface="Arial" panose="020B0604020202020204" pitchFamily="34" charset="0"/>
              </a:rPr>
              <a:t>deținere, </a:t>
            </a:r>
            <a:r>
              <a:rPr lang="ro-RO" b="1" dirty="0">
                <a:latin typeface="Gabriola" panose="04040605051002020D02" pitchFamily="82" charset="0"/>
                <a:ea typeface="Calibri" panose="020F0502020204030204" pitchFamily="34" charset="0"/>
                <a:cs typeface="Arial" panose="020B0604020202020204" pitchFamily="34" charset="0"/>
              </a:rPr>
              <a:t>cu o capacitate de 600 </a:t>
            </a:r>
            <a:r>
              <a:rPr lang="ro-RO" b="1" dirty="0" smtClean="0">
                <a:latin typeface="Gabriola" panose="04040605051002020D02" pitchFamily="82" charset="0"/>
                <a:ea typeface="Calibri" panose="020F0502020204030204" pitchFamily="34" charset="0"/>
                <a:cs typeface="Arial" panose="020B0604020202020204" pitchFamily="34" charset="0"/>
              </a:rPr>
              <a:t>de locuri </a:t>
            </a:r>
            <a:r>
              <a:rPr lang="ro-RO" b="1" dirty="0">
                <a:latin typeface="Gabriola" panose="04040605051002020D02" pitchFamily="82" charset="0"/>
                <a:ea typeface="Calibri" panose="020F0502020204030204" pitchFamily="34" charset="0"/>
                <a:cs typeface="Arial" panose="020B0604020202020204" pitchFamily="34" charset="0"/>
              </a:rPr>
              <a:t>(notă conceptuală și temă de proiectare aprobate de Ministerul Justiției, </a:t>
            </a:r>
            <a:r>
              <a:rPr lang="ro-RO" b="1" dirty="0" smtClean="0">
                <a:latin typeface="Gabriola" panose="04040605051002020D02" pitchFamily="82" charset="0"/>
                <a:ea typeface="Calibri" panose="020F0502020204030204" pitchFamily="34" charset="0"/>
                <a:cs typeface="Arial" panose="020B0604020202020204" pitchFamily="34" charset="0"/>
              </a:rPr>
              <a:t>studiu </a:t>
            </a:r>
            <a:r>
              <a:rPr lang="ro-RO" b="1" dirty="0">
                <a:latin typeface="Gabriola" panose="04040605051002020D02" pitchFamily="82" charset="0"/>
                <a:ea typeface="Calibri" panose="020F0502020204030204" pitchFamily="34" charset="0"/>
                <a:cs typeface="Arial" panose="020B0604020202020204" pitchFamily="34" charset="0"/>
              </a:rPr>
              <a:t>de </a:t>
            </a:r>
            <a:r>
              <a:rPr lang="en-US" b="1" dirty="0" smtClean="0">
                <a:latin typeface="Gabriola" panose="04040605051002020D02" pitchFamily="82" charset="0"/>
                <a:ea typeface="Calibri" panose="020F0502020204030204" pitchFamily="34" charset="0"/>
                <a:cs typeface="Arial" panose="020B0604020202020204" pitchFamily="34" charset="0"/>
              </a:rPr>
              <a:t>pre</a:t>
            </a:r>
            <a:r>
              <a:rPr lang="ro-RO" b="1" dirty="0" smtClean="0">
                <a:latin typeface="Gabriola" panose="04040605051002020D02" pitchFamily="82" charset="0"/>
                <a:ea typeface="Calibri" panose="020F0502020204030204" pitchFamily="34" charset="0"/>
                <a:cs typeface="Arial" panose="020B0604020202020204" pitchFamily="34" charset="0"/>
              </a:rPr>
              <a:t>fezabilitate)</a:t>
            </a:r>
            <a:endParaRPr lang="ro-RO" b="1" dirty="0">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Arial" panose="020B0604020202020204" pitchFamily="34" charset="0"/>
              <a:buChar char="•"/>
            </a:pP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valoare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estimată: 45.000.000 lei/10.000.000 euro cu o durată estimată de realizare de 36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luni;</a:t>
            </a:r>
            <a:endPar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Arial" panose="020B0604020202020204" pitchFamily="34" charset="0"/>
              <a:buChar char="•"/>
            </a:pP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stadiu</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s-a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realizat</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achiziția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studiului de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prefezabilitate</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dar</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momentul</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actual nu a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fost</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aprobat</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Planul</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Urbanistic Zonal,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vederea</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continuării</a:t>
            </a:r>
            <a:r>
              <a:rPr 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investiției</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Arial" panose="020B0604020202020204" pitchFamily="34" charset="0"/>
              <a:buChar char="•"/>
            </a:pP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realizarea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obiectivului de investiții va permite respectarea normei de 4 mp/deținut în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contextul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intenției Curții Europene a Drepturilor Omului de aplicare a procedurii hotărârii pilot în cauzele privind condițiile de detenție.</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rPr>
              <a:t>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La dimensionarea investiției a fost avut în vedere numărul mediu de deținuți din regiune, raportat la numărul deținuților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custodiați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nivel de sistem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penitenciar.</a:t>
            </a:r>
            <a:endParaRPr 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p:txBody>
      </p:sp>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35985" y="3534349"/>
            <a:ext cx="1541140" cy="1255283"/>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3327744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250" fill="hold"/>
                                        <p:tgtEl>
                                          <p:spTgt spid="4"/>
                                        </p:tgtEl>
                                        <p:attrNameLst>
                                          <p:attrName>ppt_w</p:attrName>
                                        </p:attrNameLst>
                                      </p:cBhvr>
                                      <p:tavLst>
                                        <p:tav tm="0">
                                          <p:val>
                                            <p:fltVal val="0"/>
                                          </p:val>
                                        </p:tav>
                                        <p:tav tm="100000">
                                          <p:val>
                                            <p:strVal val="#ppt_w"/>
                                          </p:val>
                                        </p:tav>
                                      </p:tavLst>
                                    </p:anim>
                                    <p:anim calcmode="lin" valueType="num">
                                      <p:cBhvr>
                                        <p:cTn id="8" dur="2250" fill="hold"/>
                                        <p:tgtEl>
                                          <p:spTgt spid="4"/>
                                        </p:tgtEl>
                                        <p:attrNameLst>
                                          <p:attrName>ppt_h</p:attrName>
                                        </p:attrNameLst>
                                      </p:cBhvr>
                                      <p:tavLst>
                                        <p:tav tm="0">
                                          <p:val>
                                            <p:fltVal val="0"/>
                                          </p:val>
                                        </p:tav>
                                        <p:tav tm="100000">
                                          <p:val>
                                            <p:strVal val="#ppt_h"/>
                                          </p:val>
                                        </p:tav>
                                      </p:tavLst>
                                    </p:anim>
                                    <p:animEffect transition="in" filter="fade">
                                      <p:cBhvr>
                                        <p:cTn id="9" dur="225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2250"/>
                            </p:stCondLst>
                            <p:childTnLst>
                              <p:par>
                                <p:cTn id="16" presetID="26"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80">
                                          <p:stCondLst>
                                            <p:cond delay="0"/>
                                          </p:stCondLst>
                                        </p:cTn>
                                        <p:tgtEl>
                                          <p:spTgt spid="2"/>
                                        </p:tgtEl>
                                      </p:cBhvr>
                                    </p:animEffect>
                                    <p:anim calcmode="lin" valueType="num">
                                      <p:cBhvr>
                                        <p:cTn id="19"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4" dur="26">
                                          <p:stCondLst>
                                            <p:cond delay="650"/>
                                          </p:stCondLst>
                                        </p:cTn>
                                        <p:tgtEl>
                                          <p:spTgt spid="2"/>
                                        </p:tgtEl>
                                      </p:cBhvr>
                                      <p:to x="100000" y="60000"/>
                                    </p:animScale>
                                    <p:animScale>
                                      <p:cBhvr>
                                        <p:cTn id="25" dur="166" decel="50000">
                                          <p:stCondLst>
                                            <p:cond delay="676"/>
                                          </p:stCondLst>
                                        </p:cTn>
                                        <p:tgtEl>
                                          <p:spTgt spid="2"/>
                                        </p:tgtEl>
                                      </p:cBhvr>
                                      <p:to x="100000" y="100000"/>
                                    </p:animScale>
                                    <p:animScale>
                                      <p:cBhvr>
                                        <p:cTn id="26" dur="26">
                                          <p:stCondLst>
                                            <p:cond delay="1312"/>
                                          </p:stCondLst>
                                        </p:cTn>
                                        <p:tgtEl>
                                          <p:spTgt spid="2"/>
                                        </p:tgtEl>
                                      </p:cBhvr>
                                      <p:to x="100000" y="80000"/>
                                    </p:animScale>
                                    <p:animScale>
                                      <p:cBhvr>
                                        <p:cTn id="27" dur="166" decel="50000">
                                          <p:stCondLst>
                                            <p:cond delay="1338"/>
                                          </p:stCondLst>
                                        </p:cTn>
                                        <p:tgtEl>
                                          <p:spTgt spid="2"/>
                                        </p:tgtEl>
                                      </p:cBhvr>
                                      <p:to x="100000" y="100000"/>
                                    </p:animScale>
                                    <p:animScale>
                                      <p:cBhvr>
                                        <p:cTn id="28" dur="26">
                                          <p:stCondLst>
                                            <p:cond delay="1642"/>
                                          </p:stCondLst>
                                        </p:cTn>
                                        <p:tgtEl>
                                          <p:spTgt spid="2"/>
                                        </p:tgtEl>
                                      </p:cBhvr>
                                      <p:to x="100000" y="90000"/>
                                    </p:animScale>
                                    <p:animScale>
                                      <p:cBhvr>
                                        <p:cTn id="29" dur="166" decel="50000">
                                          <p:stCondLst>
                                            <p:cond delay="1668"/>
                                          </p:stCondLst>
                                        </p:cTn>
                                        <p:tgtEl>
                                          <p:spTgt spid="2"/>
                                        </p:tgtEl>
                                      </p:cBhvr>
                                      <p:to x="100000" y="100000"/>
                                    </p:animScale>
                                    <p:animScale>
                                      <p:cBhvr>
                                        <p:cTn id="30" dur="26">
                                          <p:stCondLst>
                                            <p:cond delay="1808"/>
                                          </p:stCondLst>
                                        </p:cTn>
                                        <p:tgtEl>
                                          <p:spTgt spid="2"/>
                                        </p:tgtEl>
                                      </p:cBhvr>
                                      <p:to x="100000" y="95000"/>
                                    </p:animScale>
                                    <p:animScale>
                                      <p:cBhvr>
                                        <p:cTn id="31" dur="166" decel="50000">
                                          <p:stCondLst>
                                            <p:cond delay="1834"/>
                                          </p:stCondLst>
                                        </p:cTn>
                                        <p:tgtEl>
                                          <p:spTgt spid="2"/>
                                        </p:tgtEl>
                                      </p:cBhvr>
                                      <p:to x="100000" y="100000"/>
                                    </p:animScale>
                                  </p:childTnLst>
                                </p:cTn>
                              </p:par>
                            </p:childTnLst>
                          </p:cTn>
                        </p:par>
                        <p:par>
                          <p:cTn id="32" fill="hold">
                            <p:stCondLst>
                              <p:cond delay="4250"/>
                            </p:stCondLst>
                            <p:childTnLst>
                              <p:par>
                                <p:cTn id="33" presetID="26"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80">
                                          <p:stCondLst>
                                            <p:cond delay="0"/>
                                          </p:stCondLst>
                                        </p:cTn>
                                        <p:tgtEl>
                                          <p:spTgt spid="3"/>
                                        </p:tgtEl>
                                      </p:cBhvr>
                                    </p:animEffect>
                                    <p:anim calcmode="lin" valueType="num">
                                      <p:cBhvr>
                                        <p:cTn id="3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gtEl>
                                      </p:cBhvr>
                                      <p:to x="100000" y="60000"/>
                                    </p:animScale>
                                    <p:animScale>
                                      <p:cBhvr>
                                        <p:cTn id="42" dur="166" decel="50000">
                                          <p:stCondLst>
                                            <p:cond delay="676"/>
                                          </p:stCondLst>
                                        </p:cTn>
                                        <p:tgtEl>
                                          <p:spTgt spid="3"/>
                                        </p:tgtEl>
                                      </p:cBhvr>
                                      <p:to x="100000" y="100000"/>
                                    </p:animScale>
                                    <p:animScale>
                                      <p:cBhvr>
                                        <p:cTn id="43" dur="26">
                                          <p:stCondLst>
                                            <p:cond delay="1312"/>
                                          </p:stCondLst>
                                        </p:cTn>
                                        <p:tgtEl>
                                          <p:spTgt spid="3"/>
                                        </p:tgtEl>
                                      </p:cBhvr>
                                      <p:to x="100000" y="80000"/>
                                    </p:animScale>
                                    <p:animScale>
                                      <p:cBhvr>
                                        <p:cTn id="44" dur="166" decel="50000">
                                          <p:stCondLst>
                                            <p:cond delay="1338"/>
                                          </p:stCondLst>
                                        </p:cTn>
                                        <p:tgtEl>
                                          <p:spTgt spid="3"/>
                                        </p:tgtEl>
                                      </p:cBhvr>
                                      <p:to x="100000" y="100000"/>
                                    </p:animScale>
                                    <p:animScale>
                                      <p:cBhvr>
                                        <p:cTn id="45" dur="26">
                                          <p:stCondLst>
                                            <p:cond delay="1642"/>
                                          </p:stCondLst>
                                        </p:cTn>
                                        <p:tgtEl>
                                          <p:spTgt spid="3"/>
                                        </p:tgtEl>
                                      </p:cBhvr>
                                      <p:to x="100000" y="90000"/>
                                    </p:animScale>
                                    <p:animScale>
                                      <p:cBhvr>
                                        <p:cTn id="46" dur="166" decel="50000">
                                          <p:stCondLst>
                                            <p:cond delay="1668"/>
                                          </p:stCondLst>
                                        </p:cTn>
                                        <p:tgtEl>
                                          <p:spTgt spid="3"/>
                                        </p:tgtEl>
                                      </p:cBhvr>
                                      <p:to x="100000" y="100000"/>
                                    </p:animScale>
                                    <p:animScale>
                                      <p:cBhvr>
                                        <p:cTn id="47" dur="26">
                                          <p:stCondLst>
                                            <p:cond delay="1808"/>
                                          </p:stCondLst>
                                        </p:cTn>
                                        <p:tgtEl>
                                          <p:spTgt spid="3"/>
                                        </p:tgtEl>
                                      </p:cBhvr>
                                      <p:to x="100000" y="95000"/>
                                    </p:animScale>
                                    <p:animScale>
                                      <p:cBhvr>
                                        <p:cTn id="48" dur="166" decel="50000">
                                          <p:stCondLst>
                                            <p:cond delay="1834"/>
                                          </p:stCondLst>
                                        </p:cTn>
                                        <p:tgtEl>
                                          <p:spTgt spid="3"/>
                                        </p:tgtEl>
                                      </p:cBhvr>
                                      <p:to x="100000" y="100000"/>
                                    </p:animScale>
                                  </p:childTnLst>
                                </p:cTn>
                              </p:par>
                              <p:par>
                                <p:cTn id="49" presetID="26" presetClass="entr" presetSubtype="0" fill="hold"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down)">
                                      <p:cBhvr>
                                        <p:cTn id="51" dur="1015">
                                          <p:stCondLst>
                                            <p:cond delay="0"/>
                                          </p:stCondLst>
                                        </p:cTn>
                                        <p:tgtEl>
                                          <p:spTgt spid="8"/>
                                        </p:tgtEl>
                                      </p:cBhvr>
                                    </p:animEffect>
                                    <p:anim calcmode="lin" valueType="num">
                                      <p:cBhvr>
                                        <p:cTn id="52" dur="3189"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3" dur="116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4" dur="1162" tmFilter="0, 0; 0.125,0.2665; 0.25,0.4; 0.375,0.465; 0.5,0.5;  0.625,0.535; 0.75,0.6; 0.875,0.7335; 1,1">
                                          <p:stCondLst>
                                            <p:cond delay="1162"/>
                                          </p:stCondLst>
                                        </p:cTn>
                                        <p:tgtEl>
                                          <p:spTgt spid="8"/>
                                        </p:tgtEl>
                                        <p:attrNameLst>
                                          <p:attrName>ppt_y</p:attrName>
                                        </p:attrNameLst>
                                      </p:cBhvr>
                                      <p:tavLst>
                                        <p:tav tm="0" fmla="#ppt_y-sin(pi*$)/9">
                                          <p:val>
                                            <p:fltVal val="0"/>
                                          </p:val>
                                        </p:tav>
                                        <p:tav tm="100000">
                                          <p:val>
                                            <p:fltVal val="1"/>
                                          </p:val>
                                        </p:tav>
                                      </p:tavLst>
                                    </p:anim>
                                    <p:anim calcmode="lin" valueType="num">
                                      <p:cBhvr>
                                        <p:cTn id="55" dur="581" tmFilter="0, 0; 0.125,0.2665; 0.25,0.4; 0.375,0.465; 0.5,0.5;  0.625,0.535; 0.75,0.6; 0.875,0.7335; 1,1">
                                          <p:stCondLst>
                                            <p:cond delay="2317"/>
                                          </p:stCondLst>
                                        </p:cTn>
                                        <p:tgtEl>
                                          <p:spTgt spid="8"/>
                                        </p:tgtEl>
                                        <p:attrNameLst>
                                          <p:attrName>ppt_y</p:attrName>
                                        </p:attrNameLst>
                                      </p:cBhvr>
                                      <p:tavLst>
                                        <p:tav tm="0" fmla="#ppt_y-sin(pi*$)/27">
                                          <p:val>
                                            <p:fltVal val="0"/>
                                          </p:val>
                                        </p:tav>
                                        <p:tav tm="100000">
                                          <p:val>
                                            <p:fltVal val="1"/>
                                          </p:val>
                                        </p:tav>
                                      </p:tavLst>
                                    </p:anim>
                                    <p:anim calcmode="lin" valueType="num">
                                      <p:cBhvr>
                                        <p:cTn id="56" dur="287" tmFilter="0, 0; 0.125,0.2665; 0.25,0.4; 0.375,0.465; 0.5,0.5;  0.625,0.535; 0.75,0.6; 0.875,0.7335; 1,1">
                                          <p:stCondLst>
                                            <p:cond delay="2898"/>
                                          </p:stCondLst>
                                        </p:cTn>
                                        <p:tgtEl>
                                          <p:spTgt spid="8"/>
                                        </p:tgtEl>
                                        <p:attrNameLst>
                                          <p:attrName>ppt_y</p:attrName>
                                        </p:attrNameLst>
                                      </p:cBhvr>
                                      <p:tavLst>
                                        <p:tav tm="0" fmla="#ppt_y-sin(pi*$)/81">
                                          <p:val>
                                            <p:fltVal val="0"/>
                                          </p:val>
                                        </p:tav>
                                        <p:tav tm="100000">
                                          <p:val>
                                            <p:fltVal val="1"/>
                                          </p:val>
                                        </p:tav>
                                      </p:tavLst>
                                    </p:anim>
                                    <p:animScale>
                                      <p:cBhvr>
                                        <p:cTn id="57" dur="46">
                                          <p:stCondLst>
                                            <p:cond delay="1137"/>
                                          </p:stCondLst>
                                        </p:cTn>
                                        <p:tgtEl>
                                          <p:spTgt spid="8"/>
                                        </p:tgtEl>
                                      </p:cBhvr>
                                      <p:to x="100000" y="60000"/>
                                    </p:animScale>
                                    <p:animScale>
                                      <p:cBhvr>
                                        <p:cTn id="58" dur="290" decel="50000">
                                          <p:stCondLst>
                                            <p:cond delay="1183"/>
                                          </p:stCondLst>
                                        </p:cTn>
                                        <p:tgtEl>
                                          <p:spTgt spid="8"/>
                                        </p:tgtEl>
                                      </p:cBhvr>
                                      <p:to x="100000" y="100000"/>
                                    </p:animScale>
                                    <p:animScale>
                                      <p:cBhvr>
                                        <p:cTn id="59" dur="46">
                                          <p:stCondLst>
                                            <p:cond delay="2296"/>
                                          </p:stCondLst>
                                        </p:cTn>
                                        <p:tgtEl>
                                          <p:spTgt spid="8"/>
                                        </p:tgtEl>
                                      </p:cBhvr>
                                      <p:to x="100000" y="80000"/>
                                    </p:animScale>
                                    <p:animScale>
                                      <p:cBhvr>
                                        <p:cTn id="60" dur="290" decel="50000">
                                          <p:stCondLst>
                                            <p:cond delay="2342"/>
                                          </p:stCondLst>
                                        </p:cTn>
                                        <p:tgtEl>
                                          <p:spTgt spid="8"/>
                                        </p:tgtEl>
                                      </p:cBhvr>
                                      <p:to x="100000" y="100000"/>
                                    </p:animScale>
                                    <p:animScale>
                                      <p:cBhvr>
                                        <p:cTn id="61" dur="46">
                                          <p:stCondLst>
                                            <p:cond delay="2873"/>
                                          </p:stCondLst>
                                        </p:cTn>
                                        <p:tgtEl>
                                          <p:spTgt spid="8"/>
                                        </p:tgtEl>
                                      </p:cBhvr>
                                      <p:to x="100000" y="90000"/>
                                    </p:animScale>
                                    <p:animScale>
                                      <p:cBhvr>
                                        <p:cTn id="62" dur="290" decel="50000">
                                          <p:stCondLst>
                                            <p:cond delay="2919"/>
                                          </p:stCondLst>
                                        </p:cTn>
                                        <p:tgtEl>
                                          <p:spTgt spid="8"/>
                                        </p:tgtEl>
                                      </p:cBhvr>
                                      <p:to x="100000" y="100000"/>
                                    </p:animScale>
                                    <p:animScale>
                                      <p:cBhvr>
                                        <p:cTn id="63" dur="46">
                                          <p:stCondLst>
                                            <p:cond delay="3164"/>
                                          </p:stCondLst>
                                        </p:cTn>
                                        <p:tgtEl>
                                          <p:spTgt spid="8"/>
                                        </p:tgtEl>
                                      </p:cBhvr>
                                      <p:to x="100000" y="95000"/>
                                    </p:animScale>
                                    <p:animScale>
                                      <p:cBhvr>
                                        <p:cTn id="64" dur="290" decel="50000">
                                          <p:stCondLst>
                                            <p:cond delay="3210"/>
                                          </p:stCondLst>
                                        </p:cTn>
                                        <p:tgtEl>
                                          <p:spTgt spid="8"/>
                                        </p:tgtEl>
                                      </p:cBhvr>
                                      <p:to x="100000" y="100000"/>
                                    </p:animScale>
                                  </p:childTnLst>
                                </p:cTn>
                              </p:par>
                            </p:childTnLst>
                          </p:cTn>
                        </p:par>
                        <p:par>
                          <p:cTn id="65" fill="hold">
                            <p:stCondLst>
                              <p:cond delay="7750"/>
                            </p:stCondLst>
                            <p:childTnLst>
                              <p:par>
                                <p:cTn id="66" presetID="26" presetClass="entr" presetSubtype="0" fill="hold" grpId="0" nodeType="after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down)">
                                      <p:cBhvr>
                                        <p:cTn id="68" dur="942">
                                          <p:stCondLst>
                                            <p:cond delay="0"/>
                                          </p:stCondLst>
                                        </p:cTn>
                                        <p:tgtEl>
                                          <p:spTgt spid="5"/>
                                        </p:tgtEl>
                                      </p:cBhvr>
                                    </p:animEffect>
                                    <p:anim calcmode="lin" valueType="num">
                                      <p:cBhvr>
                                        <p:cTn id="69" dur="296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70" dur="1079"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71" dur="1079" tmFilter="0, 0; 0.125,0.2665; 0.25,0.4; 0.375,0.465; 0.5,0.5;  0.625,0.535; 0.75,0.6; 0.875,0.7335; 1,1">
                                          <p:stCondLst>
                                            <p:cond delay="1079"/>
                                          </p:stCondLst>
                                        </p:cTn>
                                        <p:tgtEl>
                                          <p:spTgt spid="5"/>
                                        </p:tgtEl>
                                        <p:attrNameLst>
                                          <p:attrName>ppt_y</p:attrName>
                                        </p:attrNameLst>
                                      </p:cBhvr>
                                      <p:tavLst>
                                        <p:tav tm="0" fmla="#ppt_y-sin(pi*$)/9">
                                          <p:val>
                                            <p:fltVal val="0"/>
                                          </p:val>
                                        </p:tav>
                                        <p:tav tm="100000">
                                          <p:val>
                                            <p:fltVal val="1"/>
                                          </p:val>
                                        </p:tav>
                                      </p:tavLst>
                                    </p:anim>
                                    <p:anim calcmode="lin" valueType="num">
                                      <p:cBhvr>
                                        <p:cTn id="72" dur="539" tmFilter="0, 0; 0.125,0.2665; 0.25,0.4; 0.375,0.465; 0.5,0.5;  0.625,0.535; 0.75,0.6; 0.875,0.7335; 1,1">
                                          <p:stCondLst>
                                            <p:cond delay="2152"/>
                                          </p:stCondLst>
                                        </p:cTn>
                                        <p:tgtEl>
                                          <p:spTgt spid="5"/>
                                        </p:tgtEl>
                                        <p:attrNameLst>
                                          <p:attrName>ppt_y</p:attrName>
                                        </p:attrNameLst>
                                      </p:cBhvr>
                                      <p:tavLst>
                                        <p:tav tm="0" fmla="#ppt_y-sin(pi*$)/27">
                                          <p:val>
                                            <p:fltVal val="0"/>
                                          </p:val>
                                        </p:tav>
                                        <p:tav tm="100000">
                                          <p:val>
                                            <p:fltVal val="1"/>
                                          </p:val>
                                        </p:tav>
                                      </p:tavLst>
                                    </p:anim>
                                    <p:anim calcmode="lin" valueType="num">
                                      <p:cBhvr>
                                        <p:cTn id="73" dur="267" tmFilter="0, 0; 0.125,0.2665; 0.25,0.4; 0.375,0.465; 0.5,0.5;  0.625,0.535; 0.75,0.6; 0.875,0.7335; 1,1">
                                          <p:stCondLst>
                                            <p:cond delay="2691"/>
                                          </p:stCondLst>
                                        </p:cTn>
                                        <p:tgtEl>
                                          <p:spTgt spid="5"/>
                                        </p:tgtEl>
                                        <p:attrNameLst>
                                          <p:attrName>ppt_y</p:attrName>
                                        </p:attrNameLst>
                                      </p:cBhvr>
                                      <p:tavLst>
                                        <p:tav tm="0" fmla="#ppt_y-sin(pi*$)/81">
                                          <p:val>
                                            <p:fltVal val="0"/>
                                          </p:val>
                                        </p:tav>
                                        <p:tav tm="100000">
                                          <p:val>
                                            <p:fltVal val="1"/>
                                          </p:val>
                                        </p:tav>
                                      </p:tavLst>
                                    </p:anim>
                                    <p:animScale>
                                      <p:cBhvr>
                                        <p:cTn id="74" dur="42">
                                          <p:stCondLst>
                                            <p:cond delay="1056"/>
                                          </p:stCondLst>
                                        </p:cTn>
                                        <p:tgtEl>
                                          <p:spTgt spid="5"/>
                                        </p:tgtEl>
                                      </p:cBhvr>
                                      <p:to x="100000" y="60000"/>
                                    </p:animScale>
                                    <p:animScale>
                                      <p:cBhvr>
                                        <p:cTn id="75" dur="270" decel="50000">
                                          <p:stCondLst>
                                            <p:cond delay="1099"/>
                                          </p:stCondLst>
                                        </p:cTn>
                                        <p:tgtEl>
                                          <p:spTgt spid="5"/>
                                        </p:tgtEl>
                                      </p:cBhvr>
                                      <p:to x="100000" y="100000"/>
                                    </p:animScale>
                                    <p:animScale>
                                      <p:cBhvr>
                                        <p:cTn id="76" dur="42">
                                          <p:stCondLst>
                                            <p:cond delay="2132"/>
                                          </p:stCondLst>
                                        </p:cTn>
                                        <p:tgtEl>
                                          <p:spTgt spid="5"/>
                                        </p:tgtEl>
                                      </p:cBhvr>
                                      <p:to x="100000" y="80000"/>
                                    </p:animScale>
                                    <p:animScale>
                                      <p:cBhvr>
                                        <p:cTn id="77" dur="270" decel="50000">
                                          <p:stCondLst>
                                            <p:cond delay="2174"/>
                                          </p:stCondLst>
                                        </p:cTn>
                                        <p:tgtEl>
                                          <p:spTgt spid="5"/>
                                        </p:tgtEl>
                                      </p:cBhvr>
                                      <p:to x="100000" y="100000"/>
                                    </p:animScale>
                                    <p:animScale>
                                      <p:cBhvr>
                                        <p:cTn id="78" dur="42">
                                          <p:stCondLst>
                                            <p:cond delay="2668"/>
                                          </p:stCondLst>
                                        </p:cTn>
                                        <p:tgtEl>
                                          <p:spTgt spid="5"/>
                                        </p:tgtEl>
                                      </p:cBhvr>
                                      <p:to x="100000" y="90000"/>
                                    </p:animScale>
                                    <p:animScale>
                                      <p:cBhvr>
                                        <p:cTn id="79" dur="270" decel="50000">
                                          <p:stCondLst>
                                            <p:cond delay="2710"/>
                                          </p:stCondLst>
                                        </p:cTn>
                                        <p:tgtEl>
                                          <p:spTgt spid="5"/>
                                        </p:tgtEl>
                                      </p:cBhvr>
                                      <p:to x="100000" y="100000"/>
                                    </p:animScale>
                                    <p:animScale>
                                      <p:cBhvr>
                                        <p:cTn id="80" dur="42">
                                          <p:stCondLst>
                                            <p:cond delay="2938"/>
                                          </p:stCondLst>
                                        </p:cTn>
                                        <p:tgtEl>
                                          <p:spTgt spid="5"/>
                                        </p:tgtEl>
                                      </p:cBhvr>
                                      <p:to x="100000" y="95000"/>
                                    </p:animScale>
                                    <p:animScale>
                                      <p:cBhvr>
                                        <p:cTn id="81" dur="270" decel="50000">
                                          <p:stCondLst>
                                            <p:cond delay="2980"/>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2" grpId="0"/>
      <p:bldP spid="3"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79"/>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31419"/>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11337" y="30847"/>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Up Arrow 25"/>
          <p:cNvSpPr/>
          <p:nvPr/>
        </p:nvSpPr>
        <p:spPr>
          <a:xfrm>
            <a:off x="3491880" y="6356350"/>
            <a:ext cx="533890" cy="365125"/>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7" name="Up Arrow 26"/>
          <p:cNvSpPr/>
          <p:nvPr/>
        </p:nvSpPr>
        <p:spPr>
          <a:xfrm>
            <a:off x="2771800" y="116632"/>
            <a:ext cx="720080" cy="979977"/>
          </a:xfrm>
          <a:prstGeom prst="upArrow">
            <a:avLst/>
          </a:prstGeom>
        </p:spPr>
        <p:txBody>
          <a:bodyPr wrap="square" rtlCol="0" anchor="ctr">
            <a:spAutoFit/>
          </a:bodyPr>
          <a:lstStyle/>
          <a:p>
            <a:pPr algn="just"/>
            <a:endParaRPr lang="en-US" i="1" dirty="0" err="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0" name="Rectangle 9"/>
          <p:cNvSpPr/>
          <p:nvPr/>
        </p:nvSpPr>
        <p:spPr>
          <a:xfrm>
            <a:off x="2242092" y="151211"/>
            <a:ext cx="4517583" cy="481094"/>
          </a:xfrm>
          <a:prstGeom prst="rect">
            <a:avLst/>
          </a:prstGeom>
        </p:spPr>
        <p:txBody>
          <a:bodyPr wrap="none">
            <a:spAutoFit/>
          </a:bodyPr>
          <a:lstStyle/>
          <a:p>
            <a:pPr lvl="0" algn="just">
              <a:lnSpc>
                <a:spcPct val="107000"/>
              </a:lnSpc>
              <a:spcAft>
                <a:spcPts val="0"/>
              </a:spcAft>
            </a:pPr>
            <a:r>
              <a:rPr lang="ro-RO" sz="2400"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Times New Roman" panose="02020603050405020304" pitchFamily="18" charset="0"/>
              </a:rPr>
              <a:t>Perspective de dezvoltare</a:t>
            </a:r>
            <a:endParaRPr lang="en-US" sz="20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Times New Roman" panose="02020603050405020304" pitchFamily="18" charset="0"/>
            </a:endParaRPr>
          </a:p>
        </p:txBody>
      </p:sp>
      <p:sp>
        <p:nvSpPr>
          <p:cNvPr id="2" name="Rectangle 1"/>
          <p:cNvSpPr/>
          <p:nvPr/>
        </p:nvSpPr>
        <p:spPr>
          <a:xfrm>
            <a:off x="-468560" y="824630"/>
            <a:ext cx="4572000" cy="3754874"/>
          </a:xfrm>
          <a:prstGeom prst="rect">
            <a:avLst/>
          </a:prstGeom>
        </p:spPr>
        <p:txBody>
          <a:bodyPr>
            <a:spAutoFit/>
          </a:bodyPr>
          <a:lstStyle/>
          <a:p>
            <a:pPr lvl="1" algn="ctr"/>
            <a:r>
              <a:rPr lang="ro-RO" sz="2000" b="1" dirty="0" smtClean="0">
                <a:effectLst>
                  <a:outerShdw blurRad="38100" dist="38100" dir="2700000" algn="tl">
                    <a:srgbClr val="000000">
                      <a:alpha val="43137"/>
                    </a:srgbClr>
                  </a:outerShdw>
                </a:effectLst>
                <a:latin typeface="Gabriola" panose="04040605051002020D02" pitchFamily="82" charset="0"/>
              </a:rPr>
              <a:t>4</a:t>
            </a:r>
            <a:r>
              <a:rPr lang="ro-RO" sz="2000" b="1" dirty="0">
                <a:effectLst>
                  <a:outerShdw blurRad="38100" dist="38100" dir="2700000" algn="tl">
                    <a:srgbClr val="000000">
                      <a:alpha val="43137"/>
                    </a:srgbClr>
                  </a:outerShdw>
                </a:effectLst>
                <a:latin typeface="Gabriola" panose="04040605051002020D02" pitchFamily="82" charset="0"/>
              </a:rPr>
              <a:t>. </a:t>
            </a:r>
            <a:r>
              <a:rPr lang="ro-RO" sz="2000" b="1" dirty="0" smtClean="0">
                <a:effectLst>
                  <a:outerShdw blurRad="38100" dist="38100" dir="2700000" algn="tl">
                    <a:srgbClr val="000000">
                      <a:alpha val="43137"/>
                    </a:srgbClr>
                  </a:outerShdw>
                </a:effectLst>
                <a:latin typeface="Gabriola" panose="04040605051002020D02" pitchFamily="82" charset="0"/>
              </a:rPr>
              <a:t>Consolidare, modernizare  și extindere Pavilion </a:t>
            </a:r>
            <a:r>
              <a:rPr lang="ro-RO" sz="2000" b="1" dirty="0">
                <a:effectLst>
                  <a:outerShdw blurRad="38100" dist="38100" dir="2700000" algn="tl">
                    <a:srgbClr val="000000">
                      <a:alpha val="43137"/>
                    </a:srgbClr>
                  </a:outerShdw>
                </a:effectLst>
                <a:latin typeface="Gabriola" panose="04040605051002020D02" pitchFamily="82" charset="0"/>
              </a:rPr>
              <a:t>corp A </a:t>
            </a:r>
          </a:p>
          <a:p>
            <a:pPr marL="800100" lvl="1" indent="-342900" algn="just">
              <a:buFont typeface="Arial" panose="020B0604020202020204" pitchFamily="34" charset="0"/>
              <a:buChar char="•"/>
            </a:pPr>
            <a:r>
              <a:rPr lang="ro-RO" dirty="0" smtClean="0">
                <a:effectLst>
                  <a:outerShdw blurRad="38100" dist="38100" dir="2700000" algn="tl">
                    <a:srgbClr val="000000">
                      <a:alpha val="43137"/>
                    </a:srgbClr>
                  </a:outerShdw>
                </a:effectLst>
                <a:latin typeface="Gabriola" panose="04040605051002020D02" pitchFamily="82" charset="0"/>
              </a:rPr>
              <a:t>cost </a:t>
            </a:r>
            <a:r>
              <a:rPr lang="ro-RO" dirty="0">
                <a:effectLst>
                  <a:outerShdw blurRad="38100" dist="38100" dir="2700000" algn="tl">
                    <a:srgbClr val="000000">
                      <a:alpha val="43137"/>
                    </a:srgbClr>
                  </a:outerShdw>
                </a:effectLst>
                <a:latin typeface="Gabriola" panose="04040605051002020D02" pitchFamily="82" charset="0"/>
              </a:rPr>
              <a:t>estimat </a:t>
            </a:r>
            <a:r>
              <a:rPr lang="en-US" dirty="0" smtClean="0">
                <a:effectLst>
                  <a:outerShdw blurRad="38100" dist="38100" dir="2700000" algn="tl">
                    <a:srgbClr val="000000">
                      <a:alpha val="43137"/>
                    </a:srgbClr>
                  </a:outerShdw>
                </a:effectLst>
                <a:latin typeface="Gabriola" panose="04040605051002020D02" pitchFamily="82" charset="0"/>
              </a:rPr>
              <a:t>31.214.000 lei</a:t>
            </a:r>
            <a:r>
              <a:rPr lang="ro-RO" dirty="0" smtClean="0">
                <a:effectLst>
                  <a:outerShdw blurRad="38100" dist="38100" dir="2700000" algn="tl">
                    <a:srgbClr val="000000">
                      <a:alpha val="43137"/>
                    </a:srgbClr>
                  </a:outerShdw>
                </a:effectLst>
                <a:latin typeface="Gabriola" panose="04040605051002020D02" pitchFamily="82" charset="0"/>
              </a:rPr>
              <a:t>; </a:t>
            </a:r>
          </a:p>
          <a:p>
            <a:pPr marL="800100" lvl="1" indent="-342900" algn="just">
              <a:buFont typeface="Arial" panose="020B0604020202020204" pitchFamily="34" charset="0"/>
              <a:buChar char="•"/>
            </a:pPr>
            <a:r>
              <a:rPr lang="ro-RO" dirty="0" smtClean="0">
                <a:effectLst>
                  <a:outerShdw blurRad="38100" dist="38100" dir="2700000" algn="tl">
                    <a:srgbClr val="000000">
                      <a:alpha val="43137"/>
                    </a:srgbClr>
                  </a:outerShdw>
                </a:effectLst>
                <a:latin typeface="Gabriola" panose="04040605051002020D02" pitchFamily="82" charset="0"/>
              </a:rPr>
              <a:t>stadiu:</a:t>
            </a:r>
            <a:r>
              <a:rPr lang="en-GB" dirty="0" smtClean="0">
                <a:effectLst>
                  <a:outerShdw blurRad="38100" dist="38100" dir="2700000" algn="tl">
                    <a:srgbClr val="000000">
                      <a:alpha val="43137"/>
                    </a:srgbClr>
                  </a:outerShdw>
                </a:effectLst>
                <a:latin typeface="Gabriola" panose="04040605051002020D02" pitchFamily="82" charset="0"/>
              </a:rPr>
              <a:t> a </a:t>
            </a:r>
            <a:r>
              <a:rPr lang="en-GB" dirty="0" err="1" smtClean="0">
                <a:effectLst>
                  <a:outerShdw blurRad="38100" dist="38100" dir="2700000" algn="tl">
                    <a:srgbClr val="000000">
                      <a:alpha val="43137"/>
                    </a:srgbClr>
                  </a:outerShdw>
                </a:effectLst>
                <a:latin typeface="Gabriola" panose="04040605051002020D02" pitchFamily="82" charset="0"/>
              </a:rPr>
              <a:t>fost</a:t>
            </a:r>
            <a:r>
              <a:rPr lang="en-GB" dirty="0" smtClean="0">
                <a:effectLst>
                  <a:outerShdw blurRad="38100" dist="38100" dir="2700000" algn="tl">
                    <a:srgbClr val="000000">
                      <a:alpha val="43137"/>
                    </a:srgbClr>
                  </a:outerShdw>
                </a:effectLst>
                <a:latin typeface="Gabriola" panose="04040605051002020D02" pitchFamily="82" charset="0"/>
              </a:rPr>
              <a:t> </a:t>
            </a:r>
            <a:r>
              <a:rPr lang="ro-RO" dirty="0" smtClean="0">
                <a:effectLst>
                  <a:outerShdw blurRad="38100" dist="38100" dir="2700000" algn="tl">
                    <a:srgbClr val="000000">
                      <a:alpha val="43137"/>
                    </a:srgbClr>
                  </a:outerShdw>
                </a:effectLst>
                <a:latin typeface="Gabriola" panose="04040605051002020D02" pitchFamily="82" charset="0"/>
              </a:rPr>
              <a:t>încheiat contractul de atribuire a lucrării și emiterea ordinului de începere a lucrării cu data de 29.01.2024, cu termen de finalizare a lucrării în 24 de luni. </a:t>
            </a:r>
            <a:r>
              <a:rPr lang="ro-RO" dirty="0">
                <a:effectLst>
                  <a:outerShdw blurRad="38100" dist="38100" dir="2700000" algn="tl">
                    <a:srgbClr val="000000">
                      <a:alpha val="43137"/>
                    </a:srgbClr>
                  </a:outerShdw>
                </a:effectLst>
                <a:latin typeface="Gabriola" panose="04040605051002020D02" pitchFamily="82" charset="0"/>
              </a:rPr>
              <a:t>În conformitate cu Ordinul Ministrului Justiției nr. </a:t>
            </a:r>
            <a:r>
              <a:rPr lang="ro-RO" dirty="0" smtClean="0">
                <a:effectLst>
                  <a:outerShdw blurRad="38100" dist="38100" dir="2700000" algn="tl">
                    <a:srgbClr val="000000">
                      <a:alpha val="43137"/>
                    </a:srgbClr>
                  </a:outerShdw>
                </a:effectLst>
                <a:latin typeface="Gabriola" panose="04040605051002020D02" pitchFamily="82" charset="0"/>
              </a:rPr>
              <a:t>2772/2017</a:t>
            </a:r>
            <a:r>
              <a:rPr lang="en-US" dirty="0" smtClean="0">
                <a:effectLst>
                  <a:outerShdw blurRad="38100" dist="38100" dir="2700000" algn="tl">
                    <a:srgbClr val="000000">
                      <a:alpha val="43137"/>
                    </a:srgbClr>
                  </a:outerShdw>
                </a:effectLst>
                <a:latin typeface="Gabriola" panose="04040605051002020D02" pitchFamily="82" charset="0"/>
              </a:rPr>
              <a:t> </a:t>
            </a:r>
            <a:r>
              <a:rPr lang="ro-RO" dirty="0" smtClean="0">
                <a:effectLst>
                  <a:outerShdw blurRad="38100" dist="38100" dir="2700000" algn="tl">
                    <a:srgbClr val="000000">
                      <a:alpha val="43137"/>
                    </a:srgbClr>
                  </a:outerShdw>
                </a:effectLst>
                <a:latin typeface="Gabriola" panose="04040605051002020D02" pitchFamily="82" charset="0"/>
              </a:rPr>
              <a:t>și </a:t>
            </a:r>
            <a:r>
              <a:rPr lang="ro-RO" dirty="0">
                <a:effectLst>
                  <a:outerShdw blurRad="38100" dist="38100" dir="2700000" algn="tl">
                    <a:srgbClr val="000000">
                      <a:alpha val="43137"/>
                    </a:srgbClr>
                  </a:outerShdw>
                </a:effectLst>
                <a:latin typeface="Gabriola" panose="04040605051002020D02" pitchFamily="82" charset="0"/>
              </a:rPr>
              <a:t>implicit, cu Legea nr. 254/2013, este oportună şi necesară intervenția asupra acestui imobil pentru conceperea unor noi spaţii de deţinere în vederea cazării </a:t>
            </a:r>
            <a:r>
              <a:rPr lang="en-US" dirty="0" smtClean="0">
                <a:effectLst>
                  <a:outerShdw blurRad="38100" dist="38100" dir="2700000" algn="tl">
                    <a:srgbClr val="000000">
                      <a:alpha val="43137"/>
                    </a:srgbClr>
                  </a:outerShdw>
                </a:effectLst>
                <a:latin typeface="Gabriola" panose="04040605051002020D02" pitchFamily="82" charset="0"/>
              </a:rPr>
              <a:t>a 240 </a:t>
            </a:r>
            <a:r>
              <a:rPr lang="ro-RO" dirty="0" smtClean="0">
                <a:effectLst>
                  <a:outerShdw blurRad="38100" dist="38100" dir="2700000" algn="tl">
                    <a:srgbClr val="000000">
                      <a:alpha val="43137"/>
                    </a:srgbClr>
                  </a:outerShdw>
                </a:effectLst>
                <a:latin typeface="Gabriola" panose="04040605051002020D02" pitchFamily="82" charset="0"/>
              </a:rPr>
              <a:t>deținuți</a:t>
            </a:r>
            <a:r>
              <a:rPr lang="en-US" dirty="0" smtClean="0">
                <a:effectLst>
                  <a:outerShdw blurRad="38100" dist="38100" dir="2700000" algn="tl">
                    <a:srgbClr val="000000">
                      <a:alpha val="43137"/>
                    </a:srgbClr>
                  </a:outerShdw>
                </a:effectLst>
                <a:latin typeface="Gabriola" panose="04040605051002020D02" pitchFamily="82" charset="0"/>
              </a:rPr>
              <a:t>,</a:t>
            </a:r>
            <a:r>
              <a:rPr lang="ro-RO" dirty="0" smtClean="0">
                <a:effectLst>
                  <a:outerShdw blurRad="38100" dist="38100" dir="2700000" algn="tl">
                    <a:srgbClr val="000000">
                      <a:alpha val="43137"/>
                    </a:srgbClr>
                  </a:outerShdw>
                </a:effectLst>
                <a:latin typeface="Gabriola" panose="04040605051002020D02" pitchFamily="82" charset="0"/>
              </a:rPr>
              <a:t> </a:t>
            </a:r>
            <a:r>
              <a:rPr lang="ro-RO" dirty="0">
                <a:effectLst>
                  <a:outerShdw blurRad="38100" dist="38100" dir="2700000" algn="tl">
                    <a:srgbClr val="000000">
                      <a:alpha val="43137"/>
                    </a:srgbClr>
                  </a:outerShdw>
                </a:effectLst>
                <a:latin typeface="Gabriola" panose="04040605051002020D02" pitchFamily="82" charset="0"/>
              </a:rPr>
              <a:t>persoane </a:t>
            </a:r>
            <a:r>
              <a:rPr lang="ro-RO" dirty="0" smtClean="0">
                <a:effectLst>
                  <a:outerShdw blurRad="38100" dist="38100" dir="2700000" algn="tl">
                    <a:srgbClr val="000000">
                      <a:alpha val="43137"/>
                    </a:srgbClr>
                  </a:outerShdw>
                </a:effectLst>
                <a:latin typeface="Gabriola" panose="04040605051002020D02" pitchFamily="82" charset="0"/>
              </a:rPr>
              <a:t>majore</a:t>
            </a:r>
            <a:r>
              <a:rPr lang="en-US" dirty="0" smtClean="0">
                <a:effectLst>
                  <a:outerShdw blurRad="38100" dist="38100" dir="2700000" algn="tl">
                    <a:srgbClr val="000000">
                      <a:alpha val="43137"/>
                    </a:srgbClr>
                  </a:outerShdw>
                </a:effectLst>
                <a:latin typeface="Gabriola" panose="04040605051002020D02" pitchFamily="82" charset="0"/>
              </a:rPr>
              <a:t>,</a:t>
            </a:r>
            <a:r>
              <a:rPr lang="ro-RO" dirty="0" smtClean="0">
                <a:effectLst>
                  <a:outerShdw blurRad="38100" dist="38100" dir="2700000" algn="tl">
                    <a:srgbClr val="000000">
                      <a:alpha val="43137"/>
                    </a:srgbClr>
                  </a:outerShdw>
                </a:effectLst>
                <a:latin typeface="Gabriola" panose="04040605051002020D02" pitchFamily="82" charset="0"/>
              </a:rPr>
              <a:t> </a:t>
            </a:r>
            <a:r>
              <a:rPr lang="ro-RO" dirty="0">
                <a:effectLst>
                  <a:outerShdw blurRad="38100" dist="38100" dir="2700000" algn="tl">
                    <a:srgbClr val="000000">
                      <a:alpha val="43137"/>
                    </a:srgbClr>
                  </a:outerShdw>
                </a:effectLst>
                <a:latin typeface="Gabriola" panose="04040605051002020D02" pitchFamily="82" charset="0"/>
              </a:rPr>
              <a:t>clasificați </a:t>
            </a:r>
            <a:r>
              <a:rPr lang="ro-RO" dirty="0" smtClean="0">
                <a:effectLst>
                  <a:outerShdw blurRad="38100" dist="38100" dir="2700000" algn="tl">
                    <a:srgbClr val="000000">
                      <a:alpha val="43137"/>
                    </a:srgbClr>
                  </a:outerShdw>
                </a:effectLst>
                <a:latin typeface="Gabriola" panose="04040605051002020D02" pitchFamily="82" charset="0"/>
              </a:rPr>
              <a:t>în regimul </a:t>
            </a:r>
            <a:r>
              <a:rPr lang="ro-RO" dirty="0">
                <a:effectLst>
                  <a:outerShdw blurRad="38100" dist="38100" dir="2700000" algn="tl">
                    <a:srgbClr val="000000">
                      <a:alpha val="43137"/>
                    </a:srgbClr>
                  </a:outerShdw>
                </a:effectLst>
                <a:latin typeface="Gabriola" panose="04040605051002020D02" pitchFamily="82" charset="0"/>
              </a:rPr>
              <a:t>închis de executare.</a:t>
            </a:r>
          </a:p>
        </p:txBody>
      </p:sp>
      <p:sp>
        <p:nvSpPr>
          <p:cNvPr id="11" name="Rectangle 10"/>
          <p:cNvSpPr/>
          <p:nvPr/>
        </p:nvSpPr>
        <p:spPr>
          <a:xfrm>
            <a:off x="4337720" y="820585"/>
            <a:ext cx="4572000" cy="2677656"/>
          </a:xfrm>
          <a:prstGeom prst="rect">
            <a:avLst/>
          </a:prstGeom>
        </p:spPr>
        <p:txBody>
          <a:bodyPr>
            <a:spAutoFit/>
          </a:bodyPr>
          <a:lstStyle/>
          <a:p>
            <a:pPr marL="180340" indent="539750" algn="ctr">
              <a:spcAft>
                <a:spcPts val="0"/>
              </a:spcAft>
            </a:pPr>
            <a:r>
              <a:rPr lang="ro-RO" sz="20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5. </a:t>
            </a:r>
            <a:r>
              <a:rPr lang="ro-RO" sz="20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Consolidare, modernizare </a:t>
            </a:r>
            <a:r>
              <a:rPr lang="ro-RO" sz="20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și supraetajare Pavilion vizită </a:t>
            </a:r>
            <a:r>
              <a:rPr lang="ro-RO" sz="20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endParaRPr lang="en-US" sz="20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180340" indent="539750" algn="ctr">
              <a:spcAft>
                <a:spcPts val="0"/>
              </a:spcAft>
            </a:pPr>
            <a:endParaRPr lang="en-US" sz="20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Arial" panose="020B0604020202020204" pitchFamily="34" charset="0"/>
              <a:buChar char="•"/>
            </a:pP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cost estimat </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5.000.</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567</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lei</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endPar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466090" indent="-285750" algn="just">
              <a:spcAft>
                <a:spcPts val="0"/>
              </a:spcAft>
              <a:buFont typeface="Arial" panose="020B0604020202020204" pitchFamily="34" charset="0"/>
              <a:buChar char="•"/>
            </a:pP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Stadiu</a:t>
            </a:r>
            <a:r>
              <a:rPr lang="en-GB"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se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află</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fază de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execuție</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 lucrării, cu termen de </a:t>
            </a:r>
            <a:r>
              <a:rPr lang="ro-RO"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finalizare 23.05.2024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a:p>
            <a:pPr marL="180340" algn="just">
              <a:spcAft>
                <a:spcPts val="0"/>
              </a:spcAft>
            </a:pP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Dreptul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la vizită va fi acordat persoanelor private de libertate în spații amenajate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corespunzător,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conform cerințelor adoptate la nivelul sistemului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penitenciar.</a:t>
            </a:r>
            <a:endParaRPr lang="en-US"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p:txBody>
      </p:sp>
      <p:sp>
        <p:nvSpPr>
          <p:cNvPr id="1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3"/>
          <p:cNvSpPr>
            <a:spLocks noChangeArrowheads="1"/>
          </p:cNvSpPr>
          <p:nvPr/>
        </p:nvSpPr>
        <p:spPr bwMode="auto">
          <a:xfrm>
            <a:off x="3032205" y="4435226"/>
            <a:ext cx="5479132"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5397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539750" algn="just" defTabSz="914400" rtl="0" eaLnBrk="0" fontAlgn="base" latinLnBrk="0" hangingPunct="0">
              <a:lnSpc>
                <a:spcPct val="100000"/>
              </a:lnSpc>
              <a:spcBef>
                <a:spcPct val="0"/>
              </a:spcBef>
              <a:spcAft>
                <a:spcPct val="0"/>
              </a:spcAft>
              <a:buClrTx/>
              <a:buSzTx/>
              <a:buFontTx/>
              <a:buNone/>
              <a:tabLst/>
            </a:pPr>
            <a:r>
              <a:rPr kumimoji="0" lang="ro-RO" altLang="en-US" sz="1300" b="1" i="1" u="none" strike="noStrike" cap="none" normalizeH="0" baseline="0" dirty="0" smtClean="0">
                <a:ln>
                  <a:noFill/>
                </a:ln>
                <a:solidFill>
                  <a:srgbClr val="1F497D"/>
                </a:solidFill>
                <a:effectLst/>
                <a:latin typeface="Constantia" panose="02030602050306030303" pitchFamily="18" charset="0"/>
                <a:ea typeface="Calibri" panose="020F0502020204030204" pitchFamily="34" charset="0"/>
                <a:cs typeface="Arial" panose="020B0604020202020204" pitchFamily="34" charset="0"/>
              </a:rPr>
              <a:t>Capacitate de cazare cu respectarea normei de 4 mp/deținut</a:t>
            </a:r>
            <a:endParaRPr kumimoji="0" lang="en-US" altLang="en-US" sz="600" b="0" i="0" u="none" strike="noStrike" cap="none" normalizeH="0" baseline="0" dirty="0" smtClean="0">
              <a:ln>
                <a:noFill/>
              </a:ln>
              <a:solidFill>
                <a:schemeClr val="tx1"/>
              </a:solidFill>
              <a:effectLst/>
            </a:endParaRPr>
          </a:p>
          <a:p>
            <a:pPr marL="0" marR="0" lvl="0" indent="539750" algn="just" defTabSz="914400" rtl="0" eaLnBrk="0" fontAlgn="base" latinLnBrk="0" hangingPunct="0">
              <a:lnSpc>
                <a:spcPct val="100000"/>
              </a:lnSpc>
              <a:spcBef>
                <a:spcPct val="0"/>
              </a:spcBef>
              <a:spcAft>
                <a:spcPct val="0"/>
              </a:spcAft>
              <a:buClrTx/>
              <a:buSzTx/>
              <a:buFontTx/>
              <a:buNone/>
              <a:tabLst/>
            </a:pP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Pavilion detenție Corp A  =  </a:t>
            </a:r>
            <a:r>
              <a:rPr kumimoji="0" lang="en-US"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240</a:t>
            </a: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 locuri;</a:t>
            </a:r>
            <a:endParaRPr kumimoji="0" lang="en-US" altLang="en-US" sz="600" b="0" i="0" u="none" strike="noStrike" cap="none" normalizeH="0" baseline="0" dirty="0" smtClean="0">
              <a:ln>
                <a:noFill/>
              </a:ln>
              <a:solidFill>
                <a:schemeClr val="tx1"/>
              </a:solidFill>
              <a:effectLst/>
            </a:endParaRPr>
          </a:p>
          <a:p>
            <a:pPr marL="0" marR="0" lvl="0" indent="539750" algn="just" defTabSz="914400" rtl="0" eaLnBrk="0" fontAlgn="base" latinLnBrk="0" hangingPunct="0">
              <a:lnSpc>
                <a:spcPct val="100000"/>
              </a:lnSpc>
              <a:spcBef>
                <a:spcPct val="0"/>
              </a:spcBef>
              <a:spcAft>
                <a:spcPct val="0"/>
              </a:spcAft>
              <a:buClrTx/>
              <a:buSzTx/>
              <a:buFontTx/>
              <a:buNone/>
              <a:tabLst/>
            </a:pP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Pavilion detenție Corp B  =  </a:t>
            </a:r>
            <a:r>
              <a:rPr kumimoji="0" lang="en-US"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298</a:t>
            </a: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 locuri;</a:t>
            </a:r>
            <a:endParaRPr kumimoji="0" lang="en-US" altLang="en-US" sz="600" b="0" i="0" u="none" strike="noStrike" cap="none" normalizeH="0" baseline="0" dirty="0" smtClean="0">
              <a:ln>
                <a:noFill/>
              </a:ln>
              <a:solidFill>
                <a:schemeClr val="tx1"/>
              </a:solidFill>
              <a:effectLst/>
            </a:endParaRPr>
          </a:p>
          <a:p>
            <a:pPr marL="0" marR="0" lvl="0" indent="539750" algn="just" defTabSz="914400" rtl="0" eaLnBrk="0" fontAlgn="base" latinLnBrk="0" hangingPunct="0">
              <a:lnSpc>
                <a:spcPct val="100000"/>
              </a:lnSpc>
              <a:spcBef>
                <a:spcPct val="0"/>
              </a:spcBef>
              <a:spcAft>
                <a:spcPct val="0"/>
              </a:spcAft>
              <a:buClrTx/>
              <a:buSzTx/>
              <a:buFontTx/>
              <a:buNone/>
              <a:tabLst/>
            </a:pP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Pavilion detenție Corp D =   </a:t>
            </a:r>
            <a:r>
              <a:rPr kumimoji="0" lang="en-US"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112</a:t>
            </a: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 locuri;</a:t>
            </a:r>
            <a:endParaRPr kumimoji="0" lang="en-US" altLang="en-US" sz="600" b="0" i="0" u="none" strike="noStrike" cap="none" normalizeH="0" baseline="0" dirty="0" smtClean="0">
              <a:ln>
                <a:noFill/>
              </a:ln>
              <a:solidFill>
                <a:schemeClr val="tx1"/>
              </a:solidFill>
              <a:effectLst/>
            </a:endParaRPr>
          </a:p>
          <a:p>
            <a:pPr marL="0" marR="0" lvl="0" indent="539750" algn="just" defTabSz="914400" rtl="0" eaLnBrk="0" fontAlgn="base" latinLnBrk="0" hangingPunct="0">
              <a:lnSpc>
                <a:spcPct val="100000"/>
              </a:lnSpc>
              <a:spcBef>
                <a:spcPct val="0"/>
              </a:spcBef>
              <a:spcAft>
                <a:spcPct val="0"/>
              </a:spcAft>
              <a:buClrTx/>
              <a:buSzTx/>
              <a:buFontTx/>
              <a:buNone/>
              <a:tabLst/>
            </a:pP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Sector nou deținere         =  600 locuri.</a:t>
            </a:r>
            <a:endParaRPr kumimoji="0" lang="en-US" altLang="en-US" sz="600" b="0" i="0" u="none" strike="noStrike" cap="none" normalizeH="0" baseline="0" dirty="0" smtClean="0">
              <a:ln>
                <a:noFill/>
              </a:ln>
              <a:solidFill>
                <a:schemeClr val="tx1"/>
              </a:solidFill>
              <a:effectLst/>
            </a:endParaRPr>
          </a:p>
          <a:p>
            <a:pPr marL="0" marR="0" lvl="0" indent="539750" algn="just" defTabSz="914400" rtl="0" eaLnBrk="0" fontAlgn="base" latinLnBrk="0" hangingPunct="0">
              <a:lnSpc>
                <a:spcPct val="100000"/>
              </a:lnSpc>
              <a:spcBef>
                <a:spcPct val="0"/>
              </a:spcBef>
              <a:spcAft>
                <a:spcPct val="0"/>
              </a:spcAft>
              <a:buClrTx/>
              <a:buSzTx/>
              <a:buFontTx/>
              <a:buNone/>
              <a:tabLst/>
            </a:pPr>
            <a:r>
              <a:rPr kumimoji="0" lang="ro-RO" altLang="en-US" sz="1300" b="1" i="1" u="none" strike="noStrike" cap="none" normalizeH="0" baseline="0" dirty="0" smtClean="0">
                <a:ln>
                  <a:noFill/>
                </a:ln>
                <a:solidFill>
                  <a:srgbClr val="1F497D"/>
                </a:solidFill>
                <a:effectLst/>
                <a:latin typeface="Constantia" panose="02030602050306030303" pitchFamily="18" charset="0"/>
                <a:ea typeface="Calibri" panose="020F0502020204030204" pitchFamily="34" charset="0"/>
                <a:cs typeface="Arial" panose="020B0604020202020204" pitchFamily="34" charset="0"/>
              </a:rPr>
              <a:t>Total locuri de deținere = 1.</a:t>
            </a:r>
            <a:r>
              <a:rPr kumimoji="0" lang="en-US" altLang="en-US" sz="1300" b="1" i="1" u="none" strike="noStrike" cap="none" normalizeH="0" baseline="0" dirty="0" smtClean="0">
                <a:ln>
                  <a:noFill/>
                </a:ln>
                <a:solidFill>
                  <a:srgbClr val="1F497D"/>
                </a:solidFill>
                <a:effectLst/>
                <a:latin typeface="Constantia" panose="02030602050306030303" pitchFamily="18" charset="0"/>
                <a:ea typeface="Calibri" panose="020F0502020204030204" pitchFamily="34" charset="0"/>
                <a:cs typeface="Arial" panose="020B0604020202020204" pitchFamily="34" charset="0"/>
              </a:rPr>
              <a:t>250</a:t>
            </a:r>
            <a:r>
              <a:rPr kumimoji="0" lang="ro-RO" altLang="en-US" sz="1300" b="1" i="1" u="none" strike="noStrike" cap="none" normalizeH="0" baseline="0" dirty="0" smtClean="0">
                <a:ln>
                  <a:noFill/>
                </a:ln>
                <a:solidFill>
                  <a:srgbClr val="1F497D"/>
                </a:solidFill>
                <a:effectLst/>
                <a:latin typeface="Constantia" panose="02030602050306030303" pitchFamily="18" charset="0"/>
                <a:ea typeface="Calibri" panose="020F0502020204030204" pitchFamily="34" charset="0"/>
                <a:cs typeface="Arial" panose="020B0604020202020204" pitchFamily="34" charset="0"/>
              </a:rPr>
              <a:t> locuri.</a:t>
            </a:r>
            <a:endParaRPr kumimoji="0" lang="en-US" altLang="en-US" sz="600" b="0" i="0" u="none" strike="noStrike" cap="none" normalizeH="0" baseline="0" dirty="0" smtClean="0">
              <a:ln>
                <a:noFill/>
              </a:ln>
              <a:solidFill>
                <a:schemeClr val="tx1"/>
              </a:solidFill>
              <a:effectLst/>
            </a:endParaRPr>
          </a:p>
          <a:p>
            <a:pPr marL="0" marR="0" lvl="0" indent="539750" algn="just" defTabSz="914400" rtl="0" eaLnBrk="0" fontAlgn="base" latinLnBrk="0" hangingPunct="0">
              <a:lnSpc>
                <a:spcPct val="100000"/>
              </a:lnSpc>
              <a:spcBef>
                <a:spcPct val="0"/>
              </a:spcBef>
              <a:spcAft>
                <a:spcPct val="0"/>
              </a:spcAft>
              <a:buClrTx/>
              <a:buSzTx/>
              <a:buFontTx/>
              <a:buNone/>
              <a:tabLst/>
            </a:pPr>
            <a:r>
              <a:rPr kumimoji="0" lang="ro-RO" altLang="en-US" sz="1300" b="0" i="0" u="none" strike="noStrike" cap="none" normalizeH="0" baseline="0" dirty="0" smtClean="0">
                <a:ln>
                  <a:noFill/>
                </a:ln>
                <a:solidFill>
                  <a:schemeClr val="tx1"/>
                </a:solidFill>
                <a:effectLst/>
                <a:latin typeface="Constantia" panose="02030602050306030303" pitchFamily="18" charset="0"/>
                <a:ea typeface="Calibri" panose="020F0502020204030204" pitchFamily="34" charset="0"/>
                <a:cs typeface="Arial" panose="020B0604020202020204" pitchFamily="34" charset="0"/>
              </a:rPr>
              <a:t>Toate obiectivele de investiții au în vedere și adaptarea condițiilor de lucru la regulile de sănătate și securitate în muncă prevăzute în legislația în vigoare pentru funcționarii publici cu statut special care își desfășoară activitatea în Penitenciarul Iași.</a:t>
            </a:r>
            <a:endParaRPr kumimoji="0" lang="ro-RO"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19" name="Picture 18"/>
          <p:cNvPicPr>
            <a:picLocks noChangeAspect="1"/>
          </p:cNvPicPr>
          <p:nvPr/>
        </p:nvPicPr>
        <p:blipFill>
          <a:blip r:embed="rId5">
            <a:extLst>
              <a:ext uri="{BEBA8EAE-BF5A-486C-A8C5-ECC9F3942E4B}">
                <a14:imgProps xmlns:a14="http://schemas.microsoft.com/office/drawing/2010/main">
                  <a14:imgLayer r:embed="rId6">
                    <a14:imgEffect>
                      <a14:backgroundRemoval t="9962" b="97701" l="0" r="100000"/>
                    </a14:imgEffect>
                  </a14:imgLayer>
                </a14:imgProps>
              </a:ext>
              <a:ext uri="{28A0092B-C50C-407E-A947-70E740481C1C}">
                <a14:useLocalDpi xmlns:a14="http://schemas.microsoft.com/office/drawing/2010/main" val="0"/>
              </a:ext>
            </a:extLst>
          </a:blip>
          <a:stretch>
            <a:fillRect/>
          </a:stretch>
        </p:blipFill>
        <p:spPr>
          <a:xfrm>
            <a:off x="328654" y="3213407"/>
            <a:ext cx="3302000" cy="3314700"/>
          </a:xfrm>
          <a:prstGeom prst="rect">
            <a:avLst/>
          </a:prstGeom>
        </p:spPr>
      </p:pic>
    </p:spTree>
    <p:extLst>
      <p:ext uri="{BB962C8B-B14F-4D97-AF65-F5344CB8AC3E}">
        <p14:creationId xmlns:p14="http://schemas.microsoft.com/office/powerpoint/2010/main" val="32181190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par>
                          <p:cTn id="27" fill="hold">
                            <p:stCondLst>
                              <p:cond delay="3000"/>
                            </p:stCondLst>
                            <p:childTnLst>
                              <p:par>
                                <p:cTn id="28" presetID="26"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942">
                                          <p:stCondLst>
                                            <p:cond delay="0"/>
                                          </p:stCondLst>
                                        </p:cTn>
                                        <p:tgtEl>
                                          <p:spTgt spid="11"/>
                                        </p:tgtEl>
                                      </p:cBhvr>
                                    </p:animEffect>
                                    <p:anim calcmode="lin" valueType="num">
                                      <p:cBhvr>
                                        <p:cTn id="31" dur="296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2" dur="1079"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3" dur="1079" tmFilter="0, 0; 0.125,0.2665; 0.25,0.4; 0.375,0.465; 0.5,0.5;  0.625,0.535; 0.75,0.6; 0.875,0.7335; 1,1">
                                          <p:stCondLst>
                                            <p:cond delay="1079"/>
                                          </p:stCondLst>
                                        </p:cTn>
                                        <p:tgtEl>
                                          <p:spTgt spid="11"/>
                                        </p:tgtEl>
                                        <p:attrNameLst>
                                          <p:attrName>ppt_y</p:attrName>
                                        </p:attrNameLst>
                                      </p:cBhvr>
                                      <p:tavLst>
                                        <p:tav tm="0" fmla="#ppt_y-sin(pi*$)/9">
                                          <p:val>
                                            <p:fltVal val="0"/>
                                          </p:val>
                                        </p:tav>
                                        <p:tav tm="100000">
                                          <p:val>
                                            <p:fltVal val="1"/>
                                          </p:val>
                                        </p:tav>
                                      </p:tavLst>
                                    </p:anim>
                                    <p:anim calcmode="lin" valueType="num">
                                      <p:cBhvr>
                                        <p:cTn id="34" dur="539" tmFilter="0, 0; 0.125,0.2665; 0.25,0.4; 0.375,0.465; 0.5,0.5;  0.625,0.535; 0.75,0.6; 0.875,0.7335; 1,1">
                                          <p:stCondLst>
                                            <p:cond delay="2152"/>
                                          </p:stCondLst>
                                        </p:cTn>
                                        <p:tgtEl>
                                          <p:spTgt spid="11"/>
                                        </p:tgtEl>
                                        <p:attrNameLst>
                                          <p:attrName>ppt_y</p:attrName>
                                        </p:attrNameLst>
                                      </p:cBhvr>
                                      <p:tavLst>
                                        <p:tav tm="0" fmla="#ppt_y-sin(pi*$)/27">
                                          <p:val>
                                            <p:fltVal val="0"/>
                                          </p:val>
                                        </p:tav>
                                        <p:tav tm="100000">
                                          <p:val>
                                            <p:fltVal val="1"/>
                                          </p:val>
                                        </p:tav>
                                      </p:tavLst>
                                    </p:anim>
                                    <p:anim calcmode="lin" valueType="num">
                                      <p:cBhvr>
                                        <p:cTn id="35" dur="267" tmFilter="0, 0; 0.125,0.2665; 0.25,0.4; 0.375,0.465; 0.5,0.5;  0.625,0.535; 0.75,0.6; 0.875,0.7335; 1,1">
                                          <p:stCondLst>
                                            <p:cond delay="2691"/>
                                          </p:stCondLst>
                                        </p:cTn>
                                        <p:tgtEl>
                                          <p:spTgt spid="11"/>
                                        </p:tgtEl>
                                        <p:attrNameLst>
                                          <p:attrName>ppt_y</p:attrName>
                                        </p:attrNameLst>
                                      </p:cBhvr>
                                      <p:tavLst>
                                        <p:tav tm="0" fmla="#ppt_y-sin(pi*$)/81">
                                          <p:val>
                                            <p:fltVal val="0"/>
                                          </p:val>
                                        </p:tav>
                                        <p:tav tm="100000">
                                          <p:val>
                                            <p:fltVal val="1"/>
                                          </p:val>
                                        </p:tav>
                                      </p:tavLst>
                                    </p:anim>
                                    <p:animScale>
                                      <p:cBhvr>
                                        <p:cTn id="36" dur="42">
                                          <p:stCondLst>
                                            <p:cond delay="1056"/>
                                          </p:stCondLst>
                                        </p:cTn>
                                        <p:tgtEl>
                                          <p:spTgt spid="11"/>
                                        </p:tgtEl>
                                      </p:cBhvr>
                                      <p:to x="100000" y="60000"/>
                                    </p:animScale>
                                    <p:animScale>
                                      <p:cBhvr>
                                        <p:cTn id="37" dur="270" decel="50000">
                                          <p:stCondLst>
                                            <p:cond delay="1099"/>
                                          </p:stCondLst>
                                        </p:cTn>
                                        <p:tgtEl>
                                          <p:spTgt spid="11"/>
                                        </p:tgtEl>
                                      </p:cBhvr>
                                      <p:to x="100000" y="100000"/>
                                    </p:animScale>
                                    <p:animScale>
                                      <p:cBhvr>
                                        <p:cTn id="38" dur="42">
                                          <p:stCondLst>
                                            <p:cond delay="2132"/>
                                          </p:stCondLst>
                                        </p:cTn>
                                        <p:tgtEl>
                                          <p:spTgt spid="11"/>
                                        </p:tgtEl>
                                      </p:cBhvr>
                                      <p:to x="100000" y="80000"/>
                                    </p:animScale>
                                    <p:animScale>
                                      <p:cBhvr>
                                        <p:cTn id="39" dur="270" decel="50000">
                                          <p:stCondLst>
                                            <p:cond delay="2174"/>
                                          </p:stCondLst>
                                        </p:cTn>
                                        <p:tgtEl>
                                          <p:spTgt spid="11"/>
                                        </p:tgtEl>
                                      </p:cBhvr>
                                      <p:to x="100000" y="100000"/>
                                    </p:animScale>
                                    <p:animScale>
                                      <p:cBhvr>
                                        <p:cTn id="40" dur="42">
                                          <p:stCondLst>
                                            <p:cond delay="2668"/>
                                          </p:stCondLst>
                                        </p:cTn>
                                        <p:tgtEl>
                                          <p:spTgt spid="11"/>
                                        </p:tgtEl>
                                      </p:cBhvr>
                                      <p:to x="100000" y="90000"/>
                                    </p:animScale>
                                    <p:animScale>
                                      <p:cBhvr>
                                        <p:cTn id="41" dur="270" decel="50000">
                                          <p:stCondLst>
                                            <p:cond delay="2710"/>
                                          </p:stCondLst>
                                        </p:cTn>
                                        <p:tgtEl>
                                          <p:spTgt spid="11"/>
                                        </p:tgtEl>
                                      </p:cBhvr>
                                      <p:to x="100000" y="100000"/>
                                    </p:animScale>
                                    <p:animScale>
                                      <p:cBhvr>
                                        <p:cTn id="42" dur="42">
                                          <p:stCondLst>
                                            <p:cond delay="2938"/>
                                          </p:stCondLst>
                                        </p:cTn>
                                        <p:tgtEl>
                                          <p:spTgt spid="11"/>
                                        </p:tgtEl>
                                      </p:cBhvr>
                                      <p:to x="100000" y="95000"/>
                                    </p:animScale>
                                    <p:animScale>
                                      <p:cBhvr>
                                        <p:cTn id="43" dur="270" decel="50000">
                                          <p:stCondLst>
                                            <p:cond delay="2980"/>
                                          </p:stCondLst>
                                        </p:cTn>
                                        <p:tgtEl>
                                          <p:spTgt spid="11"/>
                                        </p:tgtEl>
                                      </p:cBhvr>
                                      <p:to x="100000" y="100000"/>
                                    </p:animScale>
                                  </p:childTnLst>
                                </p:cTn>
                              </p:par>
                            </p:childTnLst>
                          </p:cTn>
                        </p:par>
                        <p:par>
                          <p:cTn id="44" fill="hold">
                            <p:stCondLst>
                              <p:cond delay="6250"/>
                            </p:stCondLst>
                            <p:childTnLst>
                              <p:par>
                                <p:cTn id="45" presetID="21" presetClass="entr" presetSubtype="1"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heel(1)">
                                      <p:cBhvr>
                                        <p:cTn id="47" dur="3000"/>
                                        <p:tgtEl>
                                          <p:spTgt spid="19"/>
                                        </p:tgtEl>
                                      </p:cBhvr>
                                    </p:animEffect>
                                  </p:childTnLst>
                                </p:cTn>
                              </p:par>
                            </p:childTnLst>
                          </p:cTn>
                        </p:par>
                        <p:par>
                          <p:cTn id="48" fill="hold">
                            <p:stCondLst>
                              <p:cond delay="9250"/>
                            </p:stCondLst>
                            <p:childTnLst>
                              <p:par>
                                <p:cTn id="49" presetID="42"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2750"/>
                                        <p:tgtEl>
                                          <p:spTgt spid="13"/>
                                        </p:tgtEl>
                                      </p:cBhvr>
                                    </p:animEffect>
                                    <p:anim calcmode="lin" valueType="num">
                                      <p:cBhvr>
                                        <p:cTn id="52" dur="2750" fill="hold"/>
                                        <p:tgtEl>
                                          <p:spTgt spid="13"/>
                                        </p:tgtEl>
                                        <p:attrNameLst>
                                          <p:attrName>ppt_x</p:attrName>
                                        </p:attrNameLst>
                                      </p:cBhvr>
                                      <p:tavLst>
                                        <p:tav tm="0">
                                          <p:val>
                                            <p:strVal val="#ppt_x"/>
                                          </p:val>
                                        </p:tav>
                                        <p:tav tm="100000">
                                          <p:val>
                                            <p:strVal val="#ppt_x"/>
                                          </p:val>
                                        </p:tav>
                                      </p:tavLst>
                                    </p:anim>
                                    <p:anim calcmode="lin" valueType="num">
                                      <p:cBhvr>
                                        <p:cTn id="53" dur="2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P spid="11"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1"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468560" y="2344574"/>
            <a:ext cx="7992888" cy="769441"/>
          </a:xfrm>
          <a:prstGeom prst="rect">
            <a:avLst/>
          </a:prstGeom>
          <a:noFill/>
          <a:ln>
            <a:noFill/>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txBody>
          <a:bodyPr wrap="square" rtlCol="0">
            <a:spAutoFit/>
          </a:bodyPr>
          <a:lstStyle/>
          <a:p>
            <a:pPr algn="ctr"/>
            <a:r>
              <a:rPr lang="ro-RO" sz="4400" b="1" i="1" dirty="0" smtClean="0">
                <a:solidFill>
                  <a:schemeClr val="bg2"/>
                </a:solidFill>
                <a:effectLst>
                  <a:outerShdw blurRad="38100" dist="38100" dir="2700000" algn="tl">
                    <a:srgbClr val="000000">
                      <a:alpha val="43137"/>
                    </a:srgbClr>
                  </a:outerShdw>
                </a:effectLst>
                <a:latin typeface="Gabriola" panose="04040605051002020D02" pitchFamily="82" charset="0"/>
              </a:rPr>
              <a:t>Includerea deținuților în activități lucrative</a:t>
            </a:r>
            <a:endParaRPr lang="en-US" sz="4400" b="1" i="1" dirty="0">
              <a:solidFill>
                <a:schemeClr val="bg2"/>
              </a:solidFill>
              <a:effectLst>
                <a:outerShdw blurRad="38100" dist="38100" dir="2700000" algn="tl">
                  <a:srgbClr val="000000">
                    <a:alpha val="43137"/>
                  </a:srgbClr>
                </a:outerShdw>
              </a:effectLst>
              <a:latin typeface="Gabriola" panose="04040605051002020D02" pitchFamily="82"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60118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0" fill="hold"/>
                                        <p:tgtEl>
                                          <p:spTgt spid="5"/>
                                        </p:tgtEl>
                                        <p:attrNameLst>
                                          <p:attrName>ppt_w</p:attrName>
                                        </p:attrNameLst>
                                      </p:cBhvr>
                                      <p:tavLst>
                                        <p:tav tm="0">
                                          <p:val>
                                            <p:fltVal val="0"/>
                                          </p:val>
                                        </p:tav>
                                        <p:tav tm="100000">
                                          <p:val>
                                            <p:strVal val="#ppt_w"/>
                                          </p:val>
                                        </p:tav>
                                      </p:tavLst>
                                    </p:anim>
                                    <p:anim calcmode="lin" valueType="num">
                                      <p:cBhvr>
                                        <p:cTn id="8" dur="2500" fill="hold"/>
                                        <p:tgtEl>
                                          <p:spTgt spid="5"/>
                                        </p:tgtEl>
                                        <p:attrNameLst>
                                          <p:attrName>ppt_h</p:attrName>
                                        </p:attrNameLst>
                                      </p:cBhvr>
                                      <p:tavLst>
                                        <p:tav tm="0">
                                          <p:val>
                                            <p:fltVal val="0"/>
                                          </p:val>
                                        </p:tav>
                                        <p:tav tm="100000">
                                          <p:val>
                                            <p:strVal val="#ppt_h"/>
                                          </p:val>
                                        </p:tav>
                                      </p:tavLst>
                                    </p:anim>
                                    <p:anim calcmode="lin" valueType="num">
                                      <p:cBhvr>
                                        <p:cTn id="9" dur="2500" fill="hold"/>
                                        <p:tgtEl>
                                          <p:spTgt spid="5"/>
                                        </p:tgtEl>
                                        <p:attrNameLst>
                                          <p:attrName>style.rotation</p:attrName>
                                        </p:attrNameLst>
                                      </p:cBhvr>
                                      <p:tavLst>
                                        <p:tav tm="0">
                                          <p:val>
                                            <p:fltVal val="90"/>
                                          </p:val>
                                        </p:tav>
                                        <p:tav tm="100000">
                                          <p:val>
                                            <p:fltVal val="0"/>
                                          </p:val>
                                        </p:tav>
                                      </p:tavLst>
                                    </p:anim>
                                    <p:animEffect transition="in" filter="fade">
                                      <p:cBhvr>
                                        <p:cTn id="10" dur="2500"/>
                                        <p:tgtEl>
                                          <p:spTgt spid="5"/>
                                        </p:tgtEl>
                                      </p:cBhvr>
                                    </p:animEffect>
                                  </p:childTnLst>
                                </p:cTn>
                              </p:par>
                            </p:childTnLst>
                          </p:cTn>
                        </p:par>
                        <p:par>
                          <p:cTn id="11" fill="hold">
                            <p:stCondLst>
                              <p:cond delay="2500"/>
                            </p:stCondLst>
                            <p:childTnLst>
                              <p:par>
                                <p:cTn id="12" presetID="6" presetClass="emph" presetSubtype="0" fill="hold" grpId="1" nodeType="afterEffect">
                                  <p:stCondLst>
                                    <p:cond delay="0"/>
                                  </p:stCondLst>
                                  <p:childTnLst>
                                    <p:animScale>
                                      <p:cBhvr>
                                        <p:cTn id="13"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3"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522446" y="126292"/>
            <a:ext cx="5637184" cy="461665"/>
          </a:xfrm>
          <a:prstGeom prst="rect">
            <a:avLst/>
          </a:prstGeom>
          <a:noFill/>
        </p:spPr>
        <p:txBody>
          <a:bodyPr wrap="none" rtlCol="0">
            <a:spAutoFit/>
          </a:bodyPr>
          <a:lstStyle/>
          <a:p>
            <a:pPr algn="ctr"/>
            <a:r>
              <a:rPr lang="ro-RO" sz="2400" b="1" i="1" dirty="0" smtClean="0">
                <a:effectLst>
                  <a:outerShdw blurRad="38100" dist="38100" dir="2700000" algn="tl">
                    <a:srgbClr val="000000">
                      <a:alpha val="43137"/>
                    </a:srgbClr>
                  </a:outerShdw>
                </a:effectLst>
              </a:rPr>
              <a:t>Includerea deținuților în activități lucrative</a:t>
            </a:r>
            <a:endParaRPr lang="en-US" sz="2400" b="1" i="1" dirty="0">
              <a:effectLst>
                <a:outerShdw blurRad="38100" dist="38100" dir="2700000" algn="tl">
                  <a:srgbClr val="000000">
                    <a:alpha val="43137"/>
                  </a:srgbClr>
                </a:outerShdw>
              </a:effectLst>
            </a:endParaRPr>
          </a:p>
        </p:txBody>
      </p:sp>
      <p:sp>
        <p:nvSpPr>
          <p:cNvPr id="12" name="Rectangle 11"/>
          <p:cNvSpPr/>
          <p:nvPr/>
        </p:nvSpPr>
        <p:spPr>
          <a:xfrm>
            <a:off x="2863249" y="1700808"/>
            <a:ext cx="6102424" cy="351378"/>
          </a:xfrm>
          <a:prstGeom prst="rect">
            <a:avLst/>
          </a:prstGeom>
        </p:spPr>
        <p:txBody>
          <a:bodyPr wrap="square">
            <a:spAutoFit/>
          </a:bodyPr>
          <a:lstStyle/>
          <a:p>
            <a:pPr algn="just">
              <a:lnSpc>
                <a:spcPct val="115000"/>
              </a:lnSpc>
              <a:spcAft>
                <a:spcPts val="1000"/>
              </a:spcAft>
            </a:pPr>
            <a:r>
              <a:rPr lang="ro-RO" sz="1600" dirty="0" smtClean="0">
                <a:latin typeface="Arial" panose="020B0604020202020204" pitchFamily="34" charset="0"/>
                <a:ea typeface="Times New Roman" panose="02020603050405020304" pitchFamily="18" charset="0"/>
                <a:cs typeface="Arial" panose="020B0604020202020204" pitchFamily="34" charset="0"/>
              </a:rPr>
              <a:t>	</a:t>
            </a:r>
            <a:r>
              <a:rPr lang="ro-RO" sz="1600" dirty="0">
                <a:latin typeface="Arial" panose="020B0604020202020204" pitchFamily="34" charset="0"/>
                <a:ea typeface="Calibri" panose="020F0502020204030204" pitchFamily="34" charset="0"/>
                <a:cs typeface="Arial" panose="020B0604020202020204" pitchFamily="34" charset="0"/>
              </a:rPr>
              <a:t> </a:t>
            </a:r>
            <a:endParaRPr lang="en-US" sz="1600" dirty="0">
              <a:effectLst/>
              <a:latin typeface="Arial" panose="020B0604020202020204" pitchFamily="34" charset="0"/>
              <a:ea typeface="Calibri" panose="020F0502020204030204" pitchFamily="34" charset="0"/>
              <a:cs typeface="Arial" panose="020B0604020202020204" pitchFamily="34" charset="0"/>
            </a:endParaRPr>
          </a:p>
        </p:txBody>
      </p:sp>
      <p:sp>
        <p:nvSpPr>
          <p:cNvPr id="2" name="Rectangle 1"/>
          <p:cNvSpPr/>
          <p:nvPr/>
        </p:nvSpPr>
        <p:spPr>
          <a:xfrm>
            <a:off x="182245" y="980728"/>
            <a:ext cx="8568952" cy="4955203"/>
          </a:xfrm>
          <a:prstGeom prst="rect">
            <a:avLst/>
          </a:prstGeom>
        </p:spPr>
        <p:txBody>
          <a:bodyPr wrap="square">
            <a:spAutoFit/>
          </a:bodyPr>
          <a:lstStyle/>
          <a:p>
            <a:pPr marL="228600" algn="just">
              <a:spcAft>
                <a:spcPts val="0"/>
              </a:spcAft>
            </a:pPr>
            <a:r>
              <a:rPr lang="ro-RO" dirty="0" smtClean="0">
                <a:latin typeface="Gabriola" panose="04040605051002020D02" pitchFamily="82" charset="0"/>
                <a:ea typeface="Calibri" panose="020F0502020204030204" pitchFamily="34" charset="0"/>
                <a:cs typeface="Arial" panose="020B0604020202020204" pitchFamily="34" charset="0"/>
              </a:rPr>
              <a:t>	Persoanele </a:t>
            </a:r>
            <a:r>
              <a:rPr lang="ro-RO" dirty="0">
                <a:latin typeface="Gabriola" panose="04040605051002020D02" pitchFamily="82" charset="0"/>
                <a:ea typeface="Calibri" panose="020F0502020204030204" pitchFamily="34" charset="0"/>
                <a:cs typeface="Arial" panose="020B0604020202020204" pitchFamily="34" charset="0"/>
              </a:rPr>
              <a:t>condamnate </a:t>
            </a:r>
            <a:r>
              <a:rPr lang="ro-RO" dirty="0" smtClean="0">
                <a:latin typeface="Gabriola" panose="04040605051002020D02" pitchFamily="82" charset="0"/>
                <a:ea typeface="Calibri" panose="020F0502020204030204" pitchFamily="34" charset="0"/>
                <a:cs typeface="Arial" panose="020B0604020202020204" pitchFamily="34" charset="0"/>
              </a:rPr>
              <a:t>pot desfășura activități lucrative, </a:t>
            </a:r>
            <a:r>
              <a:rPr lang="ro-RO" dirty="0">
                <a:latin typeface="Gabriola" panose="04040605051002020D02" pitchFamily="82" charset="0"/>
                <a:ea typeface="Calibri" panose="020F0502020204030204" pitchFamily="34" charset="0"/>
                <a:cs typeface="Arial" panose="020B0604020202020204" pitchFamily="34" charset="0"/>
              </a:rPr>
              <a:t>în raport cu tipul regimului de executare, </a:t>
            </a:r>
            <a:r>
              <a:rPr lang="ro-RO" dirty="0" err="1">
                <a:latin typeface="Gabriola" panose="04040605051002020D02" pitchFamily="82" charset="0"/>
                <a:ea typeface="Calibri" panose="020F0502020204030204" pitchFamily="34" charset="0"/>
                <a:cs typeface="Arial" panose="020B0604020202020204" pitchFamily="34" charset="0"/>
              </a:rPr>
              <a:t>ţinându</a:t>
            </a:r>
            <a:r>
              <a:rPr lang="ro-RO" dirty="0">
                <a:latin typeface="Gabriola" panose="04040605051002020D02" pitchFamily="82" charset="0"/>
                <a:ea typeface="Calibri" panose="020F0502020204030204" pitchFamily="34" charset="0"/>
                <a:cs typeface="Arial" panose="020B0604020202020204" pitchFamily="34" charset="0"/>
              </a:rPr>
              <a:t>-se seama de calificarea, deprinderile </a:t>
            </a:r>
            <a:r>
              <a:rPr lang="ro-RO" dirty="0" err="1">
                <a:latin typeface="Gabriola" panose="04040605051002020D02" pitchFamily="82" charset="0"/>
                <a:ea typeface="Calibri" panose="020F0502020204030204" pitchFamily="34" charset="0"/>
                <a:cs typeface="Arial" panose="020B0604020202020204" pitchFamily="34" charset="0"/>
              </a:rPr>
              <a:t>şi</a:t>
            </a:r>
            <a:r>
              <a:rPr lang="ro-RO" dirty="0">
                <a:latin typeface="Gabriola" panose="04040605051002020D02" pitchFamily="82" charset="0"/>
                <a:ea typeface="Calibri" panose="020F0502020204030204" pitchFamily="34" charset="0"/>
                <a:cs typeface="Arial" panose="020B0604020202020204" pitchFamily="34" charset="0"/>
              </a:rPr>
              <a:t> aptitudinile acestora, de vârstă, starea de sănătate, măsurile de </a:t>
            </a:r>
            <a:r>
              <a:rPr lang="ro-RO" dirty="0" err="1">
                <a:latin typeface="Gabriola" panose="04040605051002020D02" pitchFamily="82" charset="0"/>
                <a:ea typeface="Calibri" panose="020F0502020204030204" pitchFamily="34" charset="0"/>
                <a:cs typeface="Arial" panose="020B0604020202020204" pitchFamily="34" charset="0"/>
              </a:rPr>
              <a:t>siguranţă</a:t>
            </a:r>
            <a:r>
              <a:rPr lang="ro-RO" dirty="0">
                <a:latin typeface="Gabriola" panose="04040605051002020D02" pitchFamily="82" charset="0"/>
                <a:ea typeface="Calibri" panose="020F0502020204030204" pitchFamily="34" charset="0"/>
                <a:cs typeface="Arial" panose="020B0604020202020204" pitchFamily="34" charset="0"/>
              </a:rPr>
              <a:t>, precum </a:t>
            </a:r>
            <a:r>
              <a:rPr lang="ro-RO" dirty="0" err="1">
                <a:latin typeface="Gabriola" panose="04040605051002020D02" pitchFamily="82" charset="0"/>
                <a:ea typeface="Calibri" panose="020F0502020204030204" pitchFamily="34" charset="0"/>
                <a:cs typeface="Arial" panose="020B0604020202020204" pitchFamily="34" charset="0"/>
              </a:rPr>
              <a:t>şi</a:t>
            </a:r>
            <a:r>
              <a:rPr lang="ro-RO" dirty="0">
                <a:latin typeface="Gabriola" panose="04040605051002020D02" pitchFamily="82" charset="0"/>
                <a:ea typeface="Calibri" panose="020F0502020204030204" pitchFamily="34" charset="0"/>
                <a:cs typeface="Arial" panose="020B0604020202020204" pitchFamily="34" charset="0"/>
              </a:rPr>
              <a:t> de programele destinate sprijinirii formării profesionale a acestora</a:t>
            </a:r>
            <a:r>
              <a:rPr lang="ro-RO" dirty="0" smtClean="0">
                <a:latin typeface="Gabriola" panose="04040605051002020D02" pitchFamily="82" charset="0"/>
                <a:ea typeface="Calibri" panose="020F0502020204030204" pitchFamily="34" charset="0"/>
                <a:cs typeface="Arial" panose="020B0604020202020204" pitchFamily="34" charset="0"/>
              </a:rPr>
              <a:t>.</a:t>
            </a:r>
          </a:p>
          <a:p>
            <a:pPr marL="228600" algn="just">
              <a:spcAft>
                <a:spcPts val="0"/>
              </a:spcAft>
            </a:pPr>
            <a:endParaRPr lang="en-US" dirty="0">
              <a:latin typeface="Gabriola" panose="04040605051002020D02" pitchFamily="82" charset="0"/>
              <a:ea typeface="Calibri" panose="020F0502020204030204" pitchFamily="34" charset="0"/>
            </a:endParaRPr>
          </a:p>
          <a:p>
            <a:pPr marL="228600" algn="just">
              <a:spcAft>
                <a:spcPts val="0"/>
              </a:spcAft>
            </a:pPr>
            <a:r>
              <a:rPr lang="ro-RO" sz="1400" b="1" u="sng" dirty="0">
                <a:latin typeface="Lucida Handwriting" panose="03010101010101010101" pitchFamily="66" charset="0"/>
                <a:ea typeface="Calibri" panose="020F0502020204030204" pitchFamily="34" charset="0"/>
                <a:cs typeface="Arial" panose="020B0604020202020204" pitchFamily="34" charset="0"/>
              </a:rPr>
              <a:t>Efectiv mediu persoane private de libertate implicate în activități lucrative:</a:t>
            </a:r>
            <a:endParaRPr lang="en-US" sz="1400" b="1" u="sng" dirty="0">
              <a:latin typeface="Lucida Handwriting" panose="03010101010101010101" pitchFamily="66"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a:latin typeface="Gabriola" panose="04040605051002020D02" pitchFamily="82" charset="0"/>
                <a:ea typeface="Calibri" panose="020F0502020204030204" pitchFamily="34" charset="0"/>
                <a:cs typeface="Arial" panose="020B0604020202020204" pitchFamily="34" charset="0"/>
              </a:rPr>
              <a:t>Efectiv mediu folosit la </a:t>
            </a:r>
            <a:r>
              <a:rPr lang="ro-RO" dirty="0" smtClean="0">
                <a:latin typeface="Gabriola" panose="04040605051002020D02" pitchFamily="82" charset="0"/>
                <a:ea typeface="Calibri" panose="020F0502020204030204" pitchFamily="34" charset="0"/>
                <a:cs typeface="Arial" panose="020B0604020202020204" pitchFamily="34" charset="0"/>
              </a:rPr>
              <a:t>muncă </a:t>
            </a:r>
            <a:r>
              <a:rPr lang="ro-RO" dirty="0">
                <a:latin typeface="Gabriola" panose="04040605051002020D02" pitchFamily="82" charset="0"/>
                <a:ea typeface="Calibri" panose="020F0502020204030204" pitchFamily="34" charset="0"/>
                <a:cs typeface="Arial" panose="020B0604020202020204" pitchFamily="34" charset="0"/>
              </a:rPr>
              <a:t>luna </a:t>
            </a:r>
            <a:r>
              <a:rPr lang="en-GB" dirty="0" err="1" smtClean="0">
                <a:latin typeface="Gabriola" panose="04040605051002020D02" pitchFamily="82" charset="0"/>
                <a:ea typeface="Calibri" panose="020F0502020204030204" pitchFamily="34" charset="0"/>
                <a:cs typeface="Arial" panose="020B0604020202020204" pitchFamily="34" charset="0"/>
              </a:rPr>
              <a:t>decembrie</a:t>
            </a:r>
            <a:r>
              <a:rPr lang="ro-RO" dirty="0" smtClean="0">
                <a:latin typeface="Gabriola" panose="04040605051002020D02" pitchFamily="82" charset="0"/>
                <a:ea typeface="Calibri" panose="020F0502020204030204" pitchFamily="34" charset="0"/>
                <a:cs typeface="Arial" panose="020B0604020202020204" pitchFamily="34" charset="0"/>
              </a:rPr>
              <a:t> 2023 </a:t>
            </a:r>
            <a:r>
              <a:rPr lang="ro-RO" dirty="0">
                <a:latin typeface="Gabriola" panose="04040605051002020D02" pitchFamily="82" charset="0"/>
                <a:ea typeface="Calibri" panose="020F0502020204030204" pitchFamily="34" charset="0"/>
                <a:cs typeface="Arial" panose="020B0604020202020204" pitchFamily="34" charset="0"/>
              </a:rPr>
              <a:t>- </a:t>
            </a:r>
            <a:r>
              <a:rPr lang="ro-RO" dirty="0" smtClean="0">
                <a:latin typeface="Gabriola" panose="04040605051002020D02" pitchFamily="82" charset="0"/>
                <a:ea typeface="Calibri" panose="020F0502020204030204" pitchFamily="34" charset="0"/>
                <a:cs typeface="Arial" panose="020B0604020202020204" pitchFamily="34" charset="0"/>
              </a:rPr>
              <a:t>1</a:t>
            </a:r>
            <a:r>
              <a:rPr lang="en-GB" dirty="0" smtClean="0">
                <a:latin typeface="Gabriola" panose="04040605051002020D02" pitchFamily="82" charset="0"/>
                <a:ea typeface="Calibri" panose="020F0502020204030204" pitchFamily="34" charset="0"/>
                <a:cs typeface="Arial" panose="020B0604020202020204" pitchFamily="34" charset="0"/>
              </a:rPr>
              <a:t>52</a:t>
            </a:r>
            <a:endParaRPr lang="en-US" dirty="0">
              <a:latin typeface="Gabriola" panose="04040605051002020D02" pitchFamily="82"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a:latin typeface="Gabriola" panose="04040605051002020D02" pitchFamily="82" charset="0"/>
                <a:ea typeface="Calibri" panose="020F0502020204030204" pitchFamily="34" charset="0"/>
                <a:cs typeface="Arial" panose="020B0604020202020204" pitchFamily="34" charset="0"/>
              </a:rPr>
              <a:t>Efectiv mediu folosit luna </a:t>
            </a:r>
            <a:r>
              <a:rPr lang="ro-RO" dirty="0" smtClean="0">
                <a:latin typeface="Gabriola" panose="04040605051002020D02" pitchFamily="82" charset="0"/>
                <a:ea typeface="Calibri" panose="020F0502020204030204" pitchFamily="34" charset="0"/>
                <a:cs typeface="Arial" panose="020B0604020202020204" pitchFamily="34" charset="0"/>
              </a:rPr>
              <a:t>decembrie </a:t>
            </a:r>
            <a:r>
              <a:rPr lang="ro-RO" dirty="0">
                <a:latin typeface="Gabriola" panose="04040605051002020D02" pitchFamily="82" charset="0"/>
                <a:ea typeface="Calibri" panose="020F0502020204030204" pitchFamily="34" charset="0"/>
                <a:cs typeface="Arial" panose="020B0604020202020204" pitchFamily="34" charset="0"/>
              </a:rPr>
              <a:t>2023 - </a:t>
            </a:r>
            <a:r>
              <a:rPr lang="ro-RO" dirty="0" smtClean="0">
                <a:latin typeface="Gabriola" panose="04040605051002020D02" pitchFamily="82" charset="0"/>
                <a:ea typeface="Calibri" panose="020F0502020204030204" pitchFamily="34" charset="0"/>
                <a:cs typeface="Arial" panose="020B0604020202020204" pitchFamily="34" charset="0"/>
              </a:rPr>
              <a:t>muncă </a:t>
            </a:r>
            <a:r>
              <a:rPr lang="ro-RO" dirty="0">
                <a:latin typeface="Gabriola" panose="04040605051002020D02" pitchFamily="82" charset="0"/>
                <a:ea typeface="Calibri" panose="020F0502020204030204" pitchFamily="34" charset="0"/>
                <a:cs typeface="Arial" panose="020B0604020202020204" pitchFamily="34" charset="0"/>
              </a:rPr>
              <a:t>în regim prestări servicii - </a:t>
            </a:r>
            <a:r>
              <a:rPr lang="en-GB" dirty="0" smtClean="0">
                <a:latin typeface="Gabriola" panose="04040605051002020D02" pitchFamily="82" charset="0"/>
                <a:ea typeface="Calibri" panose="020F0502020204030204" pitchFamily="34" charset="0"/>
                <a:cs typeface="Arial" panose="020B0604020202020204" pitchFamily="34" charset="0"/>
              </a:rPr>
              <a:t>43</a:t>
            </a:r>
            <a:endParaRPr lang="en-US" dirty="0">
              <a:latin typeface="Gabriola" panose="04040605051002020D02" pitchFamily="82"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a:latin typeface="Gabriola" panose="04040605051002020D02" pitchFamily="82" charset="0"/>
                <a:ea typeface="Calibri" panose="020F0502020204030204" pitchFamily="34" charset="0"/>
                <a:cs typeface="Arial" panose="020B0604020202020204" pitchFamily="34" charset="0"/>
              </a:rPr>
              <a:t>Efectiv mediu folosit luna </a:t>
            </a:r>
            <a:r>
              <a:rPr lang="ro-RO" dirty="0" smtClean="0">
                <a:latin typeface="Gabriola" panose="04040605051002020D02" pitchFamily="82" charset="0"/>
                <a:ea typeface="Calibri" panose="020F0502020204030204" pitchFamily="34" charset="0"/>
                <a:cs typeface="Arial" panose="020B0604020202020204" pitchFamily="34" charset="0"/>
              </a:rPr>
              <a:t>decembrie </a:t>
            </a:r>
            <a:r>
              <a:rPr lang="ro-RO" dirty="0">
                <a:latin typeface="Gabriola" panose="04040605051002020D02" pitchFamily="82" charset="0"/>
                <a:ea typeface="Calibri" panose="020F0502020204030204" pitchFamily="34" charset="0"/>
                <a:cs typeface="Arial" panose="020B0604020202020204" pitchFamily="34" charset="0"/>
              </a:rPr>
              <a:t>2023 - </a:t>
            </a:r>
            <a:r>
              <a:rPr lang="ro-RO" dirty="0" smtClean="0">
                <a:latin typeface="Gabriola" panose="04040605051002020D02" pitchFamily="82" charset="0"/>
                <a:ea typeface="Calibri" panose="020F0502020204030204" pitchFamily="34" charset="0"/>
                <a:cs typeface="Arial" panose="020B0604020202020204" pitchFamily="34" charset="0"/>
              </a:rPr>
              <a:t>muncă </a:t>
            </a:r>
            <a:r>
              <a:rPr lang="ro-RO" dirty="0">
                <a:latin typeface="Gabriola" panose="04040605051002020D02" pitchFamily="82" charset="0"/>
                <a:ea typeface="Calibri" panose="020F0502020204030204" pitchFamily="34" charset="0"/>
                <a:cs typeface="Arial" panose="020B0604020202020204" pitchFamily="34" charset="0"/>
              </a:rPr>
              <a:t>cu caracter gospodaresc </a:t>
            </a:r>
            <a:r>
              <a:rPr lang="ro-RO" dirty="0" smtClean="0">
                <a:latin typeface="Gabriola" panose="04040605051002020D02" pitchFamily="82" charset="0"/>
                <a:ea typeface="Calibri" panose="020F0502020204030204" pitchFamily="34" charset="0"/>
                <a:cs typeface="Arial" panose="020B0604020202020204" pitchFamily="34" charset="0"/>
              </a:rPr>
              <a:t>– 1</a:t>
            </a:r>
            <a:r>
              <a:rPr lang="en-GB" dirty="0" smtClean="0">
                <a:latin typeface="Gabriola" panose="04040605051002020D02" pitchFamily="82" charset="0"/>
                <a:ea typeface="Calibri" panose="020F0502020204030204" pitchFamily="34" charset="0"/>
                <a:cs typeface="Arial" panose="020B0604020202020204" pitchFamily="34" charset="0"/>
              </a:rPr>
              <a:t>09</a:t>
            </a:r>
            <a:endParaRPr lang="ro-RO" dirty="0" smtClean="0">
              <a:latin typeface="Gabriola" panose="04040605051002020D02" pitchFamily="82" charset="0"/>
              <a:ea typeface="Calibri" panose="020F0502020204030204" pitchFamily="34" charset="0"/>
              <a:cs typeface="Arial" panose="020B0604020202020204" pitchFamily="34" charset="0"/>
            </a:endParaRPr>
          </a:p>
          <a:p>
            <a:pPr lvl="0" algn="just">
              <a:spcAft>
                <a:spcPts val="0"/>
              </a:spcAft>
            </a:pPr>
            <a:endParaRPr lang="en-US" dirty="0">
              <a:latin typeface="Gabriola" panose="04040605051002020D02" pitchFamily="82" charset="0"/>
              <a:ea typeface="Calibri" panose="020F0502020204030204" pitchFamily="34" charset="0"/>
            </a:endParaRPr>
          </a:p>
          <a:p>
            <a:pPr marL="228600" algn="just">
              <a:spcAft>
                <a:spcPts val="0"/>
              </a:spcAft>
            </a:pPr>
            <a:r>
              <a:rPr lang="ro-RO" sz="1400" b="1" u="sng" dirty="0">
                <a:latin typeface="Lucida Handwriting" panose="03010101010101010101" pitchFamily="66" charset="0"/>
                <a:ea typeface="Calibri" panose="020F0502020204030204" pitchFamily="34" charset="0"/>
                <a:cs typeface="Arial" panose="020B0604020202020204" pitchFamily="34" charset="0"/>
              </a:rPr>
              <a:t>Domenii de activitate:</a:t>
            </a:r>
            <a:endParaRPr lang="en-US" sz="1400" b="1" u="sng" dirty="0">
              <a:latin typeface="Lucida Handwriting" panose="03010101010101010101" pitchFamily="66"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a:latin typeface="Gabriola" panose="04040605051002020D02" pitchFamily="82" charset="0"/>
                <a:ea typeface="Calibri" panose="020F0502020204030204" pitchFamily="34" charset="0"/>
                <a:cs typeface="Arial" panose="020B0604020202020204" pitchFamily="34" charset="0"/>
              </a:rPr>
              <a:t>Muncitor necalificat în </a:t>
            </a:r>
            <a:r>
              <a:rPr lang="ro-RO" dirty="0" smtClean="0">
                <a:latin typeface="Gabriola" panose="04040605051002020D02" pitchFamily="82" charset="0"/>
                <a:ea typeface="Calibri" panose="020F0502020204030204" pitchFamily="34" charset="0"/>
                <a:cs typeface="Arial" panose="020B0604020202020204" pitchFamily="34" charset="0"/>
              </a:rPr>
              <a:t>construcții</a:t>
            </a:r>
            <a:endParaRPr lang="en-US" dirty="0">
              <a:latin typeface="Gabriola" panose="04040605051002020D02" pitchFamily="82"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a:latin typeface="Gabriola" panose="04040605051002020D02" pitchFamily="82" charset="0"/>
                <a:ea typeface="Calibri" panose="020F0502020204030204" pitchFamily="34" charset="0"/>
                <a:cs typeface="Arial" panose="020B0604020202020204" pitchFamily="34" charset="0"/>
              </a:rPr>
              <a:t>Întreținere plantații pomicole și </a:t>
            </a:r>
            <a:r>
              <a:rPr lang="ro-RO" dirty="0" smtClean="0">
                <a:latin typeface="Gabriola" panose="04040605051002020D02" pitchFamily="82" charset="0"/>
                <a:ea typeface="Calibri" panose="020F0502020204030204" pitchFamily="34" charset="0"/>
                <a:cs typeface="Arial" panose="020B0604020202020204" pitchFamily="34" charset="0"/>
              </a:rPr>
              <a:t>viticole</a:t>
            </a:r>
          </a:p>
          <a:p>
            <a:pPr marL="342900" lvl="0" indent="-342900" algn="just">
              <a:spcAft>
                <a:spcPts val="0"/>
              </a:spcAft>
              <a:buFont typeface="Wingdings" panose="05000000000000000000" pitchFamily="2" charset="2"/>
              <a:buChar char=""/>
            </a:pPr>
            <a:r>
              <a:rPr lang="ro-RO" dirty="0" smtClean="0">
                <a:latin typeface="Gabriola" panose="04040605051002020D02" pitchFamily="82" charset="0"/>
                <a:ea typeface="Calibri" panose="020F0502020204030204" pitchFamily="34" charset="0"/>
                <a:cs typeface="Arial" panose="020B0604020202020204" pitchFamily="34" charset="0"/>
              </a:rPr>
              <a:t>Lucrari necalificate amenajare spații verzi</a:t>
            </a:r>
            <a:endParaRPr lang="en-US" dirty="0">
              <a:latin typeface="Gabriola" panose="04040605051002020D02" pitchFamily="82"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a:latin typeface="Gabriola" panose="04040605051002020D02" pitchFamily="82" charset="0"/>
                <a:ea typeface="Calibri" panose="020F0502020204030204" pitchFamily="34" charset="0"/>
                <a:cs typeface="Arial" panose="020B0604020202020204" pitchFamily="34" charset="0"/>
              </a:rPr>
              <a:t>Curățenie și salubrizare </a:t>
            </a:r>
            <a:r>
              <a:rPr lang="ro-RO" dirty="0" smtClean="0">
                <a:latin typeface="Gabriola" panose="04040605051002020D02" pitchFamily="82" charset="0"/>
                <a:ea typeface="Calibri" panose="020F0502020204030204" pitchFamily="34" charset="0"/>
                <a:cs typeface="Arial" panose="020B0604020202020204" pitchFamily="34" charset="0"/>
              </a:rPr>
              <a:t>spații</a:t>
            </a:r>
          </a:p>
          <a:p>
            <a:pPr marL="342900" lvl="0" indent="-342900" algn="just">
              <a:spcAft>
                <a:spcPts val="0"/>
              </a:spcAft>
              <a:buFont typeface="Wingdings" panose="05000000000000000000" pitchFamily="2" charset="2"/>
              <a:buChar char=""/>
            </a:pPr>
            <a:r>
              <a:rPr lang="ro-RO" dirty="0" smtClean="0">
                <a:latin typeface="Gabriola" panose="04040605051002020D02" pitchFamily="82" charset="0"/>
                <a:ea typeface="Calibri" panose="020F0502020204030204" pitchFamily="34" charset="0"/>
                <a:cs typeface="Arial" panose="020B0604020202020204" pitchFamily="34" charset="0"/>
              </a:rPr>
              <a:t>Confecționare centuri de siguranță</a:t>
            </a:r>
            <a:endParaRPr lang="en-US" dirty="0">
              <a:latin typeface="Gabriola" panose="04040605051002020D02" pitchFamily="82"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smtClean="0">
                <a:latin typeface="Gabriola" panose="04040605051002020D02" pitchFamily="82" charset="0"/>
                <a:ea typeface="Calibri" panose="020F0502020204030204" pitchFamily="34" charset="0"/>
                <a:cs typeface="Arial" panose="020B0604020202020204" pitchFamily="34" charset="0"/>
              </a:rPr>
              <a:t>Montaj </a:t>
            </a:r>
            <a:r>
              <a:rPr lang="ro-RO" dirty="0">
                <a:latin typeface="Gabriola" panose="04040605051002020D02" pitchFamily="82" charset="0"/>
                <a:ea typeface="Calibri" panose="020F0502020204030204" pitchFamily="34" charset="0"/>
                <a:cs typeface="Arial" panose="020B0604020202020204" pitchFamily="34" charset="0"/>
              </a:rPr>
              <a:t>mozaic artistic</a:t>
            </a:r>
            <a:endParaRPr lang="en-US" dirty="0">
              <a:latin typeface="Gabriola" panose="04040605051002020D02" pitchFamily="82" charset="0"/>
              <a:ea typeface="Calibri" panose="020F0502020204030204" pitchFamily="34" charset="0"/>
            </a:endParaRPr>
          </a:p>
          <a:p>
            <a:pPr marL="342900" lvl="0" indent="-342900" algn="just">
              <a:spcAft>
                <a:spcPts val="0"/>
              </a:spcAft>
              <a:buFont typeface="Wingdings" panose="05000000000000000000" pitchFamily="2" charset="2"/>
              <a:buChar char=""/>
            </a:pPr>
            <a:r>
              <a:rPr lang="ro-RO" dirty="0">
                <a:latin typeface="Gabriola" panose="04040605051002020D02" pitchFamily="82" charset="0"/>
                <a:ea typeface="Calibri" panose="020F0502020204030204" pitchFamily="34" charset="0"/>
                <a:cs typeface="Arial" panose="020B0604020202020204" pitchFamily="34" charset="0"/>
              </a:rPr>
              <a:t>Montaj </a:t>
            </a:r>
            <a:r>
              <a:rPr lang="ro-RO" dirty="0" smtClean="0">
                <a:latin typeface="Gabriola" panose="04040605051002020D02" pitchFamily="82" charset="0"/>
                <a:ea typeface="Calibri" panose="020F0502020204030204" pitchFamily="34" charset="0"/>
                <a:cs typeface="Arial" panose="020B0604020202020204" pitchFamily="34" charset="0"/>
              </a:rPr>
              <a:t>umerașe</a:t>
            </a:r>
          </a:p>
          <a:p>
            <a:pPr marL="342900" lvl="0" indent="-342900" algn="just">
              <a:spcAft>
                <a:spcPts val="0"/>
              </a:spcAft>
              <a:buFont typeface="Wingdings" panose="05000000000000000000" pitchFamily="2" charset="2"/>
              <a:buChar char=""/>
            </a:pPr>
            <a:endParaRPr lang="en-US" dirty="0">
              <a:latin typeface="Gabriola" panose="04040605051002020D02" pitchFamily="82" charset="0"/>
              <a:ea typeface="Calibri" panose="020F0502020204030204" pitchFamily="34" charset="0"/>
            </a:endParaRPr>
          </a:p>
        </p:txBody>
      </p:sp>
      <p:pic>
        <p:nvPicPr>
          <p:cNvPr id="10" name="Imagine 32833"/>
          <p:cNvPicPr/>
          <p:nvPr/>
        </p:nvPicPr>
        <p:blipFill>
          <a:blip r:embed="rId5" cstate="print">
            <a:extLst>
              <a:ext uri="{28A0092B-C50C-407E-A947-70E740481C1C}">
                <a14:useLocalDpi xmlns:a14="http://schemas.microsoft.com/office/drawing/2010/main" val="0"/>
              </a:ext>
            </a:extLst>
          </a:blip>
          <a:stretch>
            <a:fillRect/>
          </a:stretch>
        </p:blipFill>
        <p:spPr bwMode="auto">
          <a:xfrm>
            <a:off x="5377235" y="3328259"/>
            <a:ext cx="3172843" cy="21152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Imagine 32879" descr="J:\prezentare 2018\PREZENTARE\foto\DSC_9244.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3203848" y="5047308"/>
            <a:ext cx="2782621" cy="16722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2493640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6"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circle(in)">
                                      <p:cBhvr>
                                        <p:cTn id="12" dur="3250"/>
                                        <p:tgtEl>
                                          <p:spTgt spid="12"/>
                                        </p:tgtEl>
                                      </p:cBhvr>
                                    </p:animEffect>
                                  </p:childTnLst>
                                </p:cTn>
                              </p:par>
                            </p:childTnLst>
                          </p:cTn>
                        </p:par>
                        <p:par>
                          <p:cTn id="13" fill="hold">
                            <p:stCondLst>
                              <p:cond delay="3250"/>
                            </p:stCondLst>
                            <p:childTnLst>
                              <p:par>
                                <p:cTn id="14" presetID="2" presetClass="entr" presetSubtype="1" fill="hold" grpId="0" nodeType="after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 calcmode="lin" valueType="num">
                                      <p:cBhvr additive="base">
                                        <p:cTn id="16" dur="225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7" dur="2250" fill="hold"/>
                                        <p:tgtEl>
                                          <p:spTgt spid="2">
                                            <p:txEl>
                                              <p:pRg st="0" end="0"/>
                                            </p:txEl>
                                          </p:spTgt>
                                        </p:tgtEl>
                                        <p:attrNameLst>
                                          <p:attrName>ppt_y</p:attrName>
                                        </p:attrNameLst>
                                      </p:cBhvr>
                                      <p:tavLst>
                                        <p:tav tm="0">
                                          <p:val>
                                            <p:strVal val="0-#ppt_h/2"/>
                                          </p:val>
                                        </p:tav>
                                        <p:tav tm="100000">
                                          <p:val>
                                            <p:strVal val="#ppt_y"/>
                                          </p:val>
                                        </p:tav>
                                      </p:tavLst>
                                    </p:anim>
                                  </p:childTnLst>
                                </p:cTn>
                              </p:par>
                            </p:childTnLst>
                          </p:cTn>
                        </p:par>
                        <p:par>
                          <p:cTn id="18" fill="hold">
                            <p:stCondLst>
                              <p:cond delay="5500"/>
                            </p:stCondLst>
                            <p:childTnLst>
                              <p:par>
                                <p:cTn id="19" presetID="2" presetClass="entr" presetSubtype="1" fill="hold" grpId="0" nodeType="after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additive="base">
                                        <p:cTn id="21" dur="225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2" dur="2250" fill="hold"/>
                                        <p:tgtEl>
                                          <p:spTgt spid="2">
                                            <p:txEl>
                                              <p:pRg st="2" end="2"/>
                                            </p:txEl>
                                          </p:spTgt>
                                        </p:tgtEl>
                                        <p:attrNameLst>
                                          <p:attrName>ppt_y</p:attrName>
                                        </p:attrNameLst>
                                      </p:cBhvr>
                                      <p:tavLst>
                                        <p:tav tm="0">
                                          <p:val>
                                            <p:strVal val="0-#ppt_h/2"/>
                                          </p:val>
                                        </p:tav>
                                        <p:tav tm="100000">
                                          <p:val>
                                            <p:strVal val="#ppt_y"/>
                                          </p:val>
                                        </p:tav>
                                      </p:tavLst>
                                    </p:anim>
                                  </p:childTnLst>
                                </p:cTn>
                              </p:par>
                            </p:childTnLst>
                          </p:cTn>
                        </p:par>
                        <p:par>
                          <p:cTn id="23" fill="hold">
                            <p:stCondLst>
                              <p:cond delay="7750"/>
                            </p:stCondLst>
                            <p:childTnLst>
                              <p:par>
                                <p:cTn id="24" presetID="2" presetClass="entr" presetSubtype="1" fill="hold" grpId="0" nodeType="after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 calcmode="lin" valueType="num">
                                      <p:cBhvr additive="base">
                                        <p:cTn id="26" dur="225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7" dur="2250" fill="hold"/>
                                        <p:tgtEl>
                                          <p:spTgt spid="2">
                                            <p:txEl>
                                              <p:pRg st="3" end="3"/>
                                            </p:txEl>
                                          </p:spTgt>
                                        </p:tgtEl>
                                        <p:attrNameLst>
                                          <p:attrName>ppt_y</p:attrName>
                                        </p:attrNameLst>
                                      </p:cBhvr>
                                      <p:tavLst>
                                        <p:tav tm="0">
                                          <p:val>
                                            <p:strVal val="0-#ppt_h/2"/>
                                          </p:val>
                                        </p:tav>
                                        <p:tav tm="100000">
                                          <p:val>
                                            <p:strVal val="#ppt_y"/>
                                          </p:val>
                                        </p:tav>
                                      </p:tavLst>
                                    </p:anim>
                                  </p:childTnLst>
                                </p:cTn>
                              </p:par>
                            </p:childTnLst>
                          </p:cTn>
                        </p:par>
                        <p:par>
                          <p:cTn id="28" fill="hold">
                            <p:stCondLst>
                              <p:cond delay="10000"/>
                            </p:stCondLst>
                            <p:childTnLst>
                              <p:par>
                                <p:cTn id="29" presetID="2" presetClass="entr" presetSubtype="1" fill="hold" grpId="0" nodeType="after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225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2250" fill="hold"/>
                                        <p:tgtEl>
                                          <p:spTgt spid="2">
                                            <p:txEl>
                                              <p:pRg st="4" end="4"/>
                                            </p:txEl>
                                          </p:spTgt>
                                        </p:tgtEl>
                                        <p:attrNameLst>
                                          <p:attrName>ppt_y</p:attrName>
                                        </p:attrNameLst>
                                      </p:cBhvr>
                                      <p:tavLst>
                                        <p:tav tm="0">
                                          <p:val>
                                            <p:strVal val="0-#ppt_h/2"/>
                                          </p:val>
                                        </p:tav>
                                        <p:tav tm="100000">
                                          <p:val>
                                            <p:strVal val="#ppt_y"/>
                                          </p:val>
                                        </p:tav>
                                      </p:tavLst>
                                    </p:anim>
                                  </p:childTnLst>
                                </p:cTn>
                              </p:par>
                            </p:childTnLst>
                          </p:cTn>
                        </p:par>
                        <p:par>
                          <p:cTn id="33" fill="hold">
                            <p:stCondLst>
                              <p:cond delay="12250"/>
                            </p:stCondLst>
                            <p:childTnLst>
                              <p:par>
                                <p:cTn id="34" presetID="2" presetClass="entr" presetSubtype="1" fill="hold" grpId="0" nodeType="afterEffect">
                                  <p:stCondLst>
                                    <p:cond delay="0"/>
                                  </p:stCondLst>
                                  <p:childTnLst>
                                    <p:set>
                                      <p:cBhvr>
                                        <p:cTn id="35" dur="1" fill="hold">
                                          <p:stCondLst>
                                            <p:cond delay="0"/>
                                          </p:stCondLst>
                                        </p:cTn>
                                        <p:tgtEl>
                                          <p:spTgt spid="2">
                                            <p:txEl>
                                              <p:pRg st="5" end="5"/>
                                            </p:txEl>
                                          </p:spTgt>
                                        </p:tgtEl>
                                        <p:attrNameLst>
                                          <p:attrName>style.visibility</p:attrName>
                                        </p:attrNameLst>
                                      </p:cBhvr>
                                      <p:to>
                                        <p:strVal val="visible"/>
                                      </p:to>
                                    </p:set>
                                    <p:anim calcmode="lin" valueType="num">
                                      <p:cBhvr additive="base">
                                        <p:cTn id="36" dur="225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7" dur="2250" fill="hold"/>
                                        <p:tgtEl>
                                          <p:spTgt spid="2">
                                            <p:txEl>
                                              <p:pRg st="5" end="5"/>
                                            </p:txEl>
                                          </p:spTgt>
                                        </p:tgtEl>
                                        <p:attrNameLst>
                                          <p:attrName>ppt_y</p:attrName>
                                        </p:attrNameLst>
                                      </p:cBhvr>
                                      <p:tavLst>
                                        <p:tav tm="0">
                                          <p:val>
                                            <p:strVal val="0-#ppt_h/2"/>
                                          </p:val>
                                        </p:tav>
                                        <p:tav tm="100000">
                                          <p:val>
                                            <p:strVal val="#ppt_y"/>
                                          </p:val>
                                        </p:tav>
                                      </p:tavLst>
                                    </p:anim>
                                  </p:childTnLst>
                                </p:cTn>
                              </p:par>
                            </p:childTnLst>
                          </p:cTn>
                        </p:par>
                        <p:par>
                          <p:cTn id="38" fill="hold">
                            <p:stCondLst>
                              <p:cond delay="14500"/>
                            </p:stCondLst>
                            <p:childTnLst>
                              <p:par>
                                <p:cTn id="39" presetID="2" presetClass="entr" presetSubtype="1" fill="hold" grpId="0" nodeType="afterEffect">
                                  <p:stCondLst>
                                    <p:cond delay="0"/>
                                  </p:stCondLst>
                                  <p:childTnLst>
                                    <p:set>
                                      <p:cBhvr>
                                        <p:cTn id="40" dur="1" fill="hold">
                                          <p:stCondLst>
                                            <p:cond delay="0"/>
                                          </p:stCondLst>
                                        </p:cTn>
                                        <p:tgtEl>
                                          <p:spTgt spid="2">
                                            <p:txEl>
                                              <p:pRg st="7" end="7"/>
                                            </p:txEl>
                                          </p:spTgt>
                                        </p:tgtEl>
                                        <p:attrNameLst>
                                          <p:attrName>style.visibility</p:attrName>
                                        </p:attrNameLst>
                                      </p:cBhvr>
                                      <p:to>
                                        <p:strVal val="visible"/>
                                      </p:to>
                                    </p:set>
                                    <p:anim calcmode="lin" valueType="num">
                                      <p:cBhvr additive="base">
                                        <p:cTn id="41" dur="225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42" dur="2250" fill="hold"/>
                                        <p:tgtEl>
                                          <p:spTgt spid="2">
                                            <p:txEl>
                                              <p:pRg st="7" end="7"/>
                                            </p:txEl>
                                          </p:spTgt>
                                        </p:tgtEl>
                                        <p:attrNameLst>
                                          <p:attrName>ppt_y</p:attrName>
                                        </p:attrNameLst>
                                      </p:cBhvr>
                                      <p:tavLst>
                                        <p:tav tm="0">
                                          <p:val>
                                            <p:strVal val="0-#ppt_h/2"/>
                                          </p:val>
                                        </p:tav>
                                        <p:tav tm="100000">
                                          <p:val>
                                            <p:strVal val="#ppt_y"/>
                                          </p:val>
                                        </p:tav>
                                      </p:tavLst>
                                    </p:anim>
                                  </p:childTnLst>
                                </p:cTn>
                              </p:par>
                            </p:childTnLst>
                          </p:cTn>
                        </p:par>
                        <p:par>
                          <p:cTn id="43" fill="hold">
                            <p:stCondLst>
                              <p:cond delay="16750"/>
                            </p:stCondLst>
                            <p:childTnLst>
                              <p:par>
                                <p:cTn id="44" presetID="2" presetClass="entr" presetSubtype="1" fill="hold" grpId="0" nodeType="afterEffect">
                                  <p:stCondLst>
                                    <p:cond delay="0"/>
                                  </p:stCondLst>
                                  <p:childTnLst>
                                    <p:set>
                                      <p:cBhvr>
                                        <p:cTn id="45" dur="1" fill="hold">
                                          <p:stCondLst>
                                            <p:cond delay="0"/>
                                          </p:stCondLst>
                                        </p:cTn>
                                        <p:tgtEl>
                                          <p:spTgt spid="2">
                                            <p:txEl>
                                              <p:pRg st="8" end="8"/>
                                            </p:txEl>
                                          </p:spTgt>
                                        </p:tgtEl>
                                        <p:attrNameLst>
                                          <p:attrName>style.visibility</p:attrName>
                                        </p:attrNameLst>
                                      </p:cBhvr>
                                      <p:to>
                                        <p:strVal val="visible"/>
                                      </p:to>
                                    </p:set>
                                    <p:anim calcmode="lin" valueType="num">
                                      <p:cBhvr additive="base">
                                        <p:cTn id="46" dur="225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47" dur="2250" fill="hold"/>
                                        <p:tgtEl>
                                          <p:spTgt spid="2">
                                            <p:txEl>
                                              <p:pRg st="8" end="8"/>
                                            </p:txEl>
                                          </p:spTgt>
                                        </p:tgtEl>
                                        <p:attrNameLst>
                                          <p:attrName>ppt_y</p:attrName>
                                        </p:attrNameLst>
                                      </p:cBhvr>
                                      <p:tavLst>
                                        <p:tav tm="0">
                                          <p:val>
                                            <p:strVal val="0-#ppt_h/2"/>
                                          </p:val>
                                        </p:tav>
                                        <p:tav tm="100000">
                                          <p:val>
                                            <p:strVal val="#ppt_y"/>
                                          </p:val>
                                        </p:tav>
                                      </p:tavLst>
                                    </p:anim>
                                  </p:childTnLst>
                                </p:cTn>
                              </p:par>
                            </p:childTnLst>
                          </p:cTn>
                        </p:par>
                        <p:par>
                          <p:cTn id="48" fill="hold">
                            <p:stCondLst>
                              <p:cond delay="19000"/>
                            </p:stCondLst>
                            <p:childTnLst>
                              <p:par>
                                <p:cTn id="49" presetID="2" presetClass="entr" presetSubtype="1" fill="hold" grpId="0" nodeType="afterEffect">
                                  <p:stCondLst>
                                    <p:cond delay="0"/>
                                  </p:stCondLst>
                                  <p:childTnLst>
                                    <p:set>
                                      <p:cBhvr>
                                        <p:cTn id="50" dur="1" fill="hold">
                                          <p:stCondLst>
                                            <p:cond delay="0"/>
                                          </p:stCondLst>
                                        </p:cTn>
                                        <p:tgtEl>
                                          <p:spTgt spid="2">
                                            <p:txEl>
                                              <p:pRg st="9" end="9"/>
                                            </p:txEl>
                                          </p:spTgt>
                                        </p:tgtEl>
                                        <p:attrNameLst>
                                          <p:attrName>style.visibility</p:attrName>
                                        </p:attrNameLst>
                                      </p:cBhvr>
                                      <p:to>
                                        <p:strVal val="visible"/>
                                      </p:to>
                                    </p:set>
                                    <p:anim calcmode="lin" valueType="num">
                                      <p:cBhvr additive="base">
                                        <p:cTn id="51" dur="225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52" dur="2250" fill="hold"/>
                                        <p:tgtEl>
                                          <p:spTgt spid="2">
                                            <p:txEl>
                                              <p:pRg st="9" end="9"/>
                                            </p:txEl>
                                          </p:spTgt>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grpId="0"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 calcmode="lin" valueType="num">
                                      <p:cBhvr additive="base">
                                        <p:cTn id="57" dur="225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58" dur="2250" fill="hold"/>
                                        <p:tgtEl>
                                          <p:spTgt spid="2">
                                            <p:txEl>
                                              <p:pRg st="10" end="10"/>
                                            </p:txEl>
                                          </p:spTgt>
                                        </p:tgtEl>
                                        <p:attrNameLst>
                                          <p:attrName>ppt_y</p:attrName>
                                        </p:attrNameLst>
                                      </p:cBhvr>
                                      <p:tavLst>
                                        <p:tav tm="0">
                                          <p:val>
                                            <p:strVal val="0-#ppt_h/2"/>
                                          </p:val>
                                        </p:tav>
                                        <p:tav tm="100000">
                                          <p:val>
                                            <p:strVal val="#ppt_y"/>
                                          </p:val>
                                        </p:tav>
                                      </p:tavLst>
                                    </p:anim>
                                  </p:childTnLst>
                                </p:cTn>
                              </p:par>
                            </p:childTnLst>
                          </p:cTn>
                        </p:par>
                        <p:par>
                          <p:cTn id="59" fill="hold">
                            <p:stCondLst>
                              <p:cond delay="2250"/>
                            </p:stCondLst>
                            <p:childTnLst>
                              <p:par>
                                <p:cTn id="60" presetID="2" presetClass="entr" presetSubtype="1" fill="hold" grpId="0" nodeType="afterEffect">
                                  <p:stCondLst>
                                    <p:cond delay="0"/>
                                  </p:stCondLst>
                                  <p:childTnLst>
                                    <p:set>
                                      <p:cBhvr>
                                        <p:cTn id="61" dur="1" fill="hold">
                                          <p:stCondLst>
                                            <p:cond delay="0"/>
                                          </p:stCondLst>
                                        </p:cTn>
                                        <p:tgtEl>
                                          <p:spTgt spid="2">
                                            <p:txEl>
                                              <p:pRg st="11" end="11"/>
                                            </p:txEl>
                                          </p:spTgt>
                                        </p:tgtEl>
                                        <p:attrNameLst>
                                          <p:attrName>style.visibility</p:attrName>
                                        </p:attrNameLst>
                                      </p:cBhvr>
                                      <p:to>
                                        <p:strVal val="visible"/>
                                      </p:to>
                                    </p:set>
                                    <p:anim calcmode="lin" valueType="num">
                                      <p:cBhvr additive="base">
                                        <p:cTn id="62" dur="225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63" dur="2250" fill="hold"/>
                                        <p:tgtEl>
                                          <p:spTgt spid="2">
                                            <p:txEl>
                                              <p:pRg st="11" end="11"/>
                                            </p:txEl>
                                          </p:spTgt>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2">
                                            <p:txEl>
                                              <p:pRg st="12" end="12"/>
                                            </p:txEl>
                                          </p:spTgt>
                                        </p:tgtEl>
                                        <p:attrNameLst>
                                          <p:attrName>style.visibility</p:attrName>
                                        </p:attrNameLst>
                                      </p:cBhvr>
                                      <p:to>
                                        <p:strVal val="visible"/>
                                      </p:to>
                                    </p:set>
                                    <p:anim calcmode="lin" valueType="num">
                                      <p:cBhvr additive="base">
                                        <p:cTn id="68" dur="2250" fill="hold"/>
                                        <p:tgtEl>
                                          <p:spTgt spid="2">
                                            <p:txEl>
                                              <p:pRg st="12" end="12"/>
                                            </p:txEl>
                                          </p:spTgt>
                                        </p:tgtEl>
                                        <p:attrNameLst>
                                          <p:attrName>ppt_x</p:attrName>
                                        </p:attrNameLst>
                                      </p:cBhvr>
                                      <p:tavLst>
                                        <p:tav tm="0">
                                          <p:val>
                                            <p:strVal val="#ppt_x"/>
                                          </p:val>
                                        </p:tav>
                                        <p:tav tm="100000">
                                          <p:val>
                                            <p:strVal val="#ppt_x"/>
                                          </p:val>
                                        </p:tav>
                                      </p:tavLst>
                                    </p:anim>
                                    <p:anim calcmode="lin" valueType="num">
                                      <p:cBhvr additive="base">
                                        <p:cTn id="69" dur="2250" fill="hold"/>
                                        <p:tgtEl>
                                          <p:spTgt spid="2">
                                            <p:txEl>
                                              <p:pRg st="12" end="12"/>
                                            </p:txEl>
                                          </p:spTgt>
                                        </p:tgtEl>
                                        <p:attrNameLst>
                                          <p:attrName>ppt_y</p:attrName>
                                        </p:attrNameLst>
                                      </p:cBhvr>
                                      <p:tavLst>
                                        <p:tav tm="0">
                                          <p:val>
                                            <p:strVal val="0-#ppt_h/2"/>
                                          </p:val>
                                        </p:tav>
                                        <p:tav tm="100000">
                                          <p:val>
                                            <p:strVal val="#ppt_y"/>
                                          </p:val>
                                        </p:tav>
                                      </p:tavLst>
                                    </p:anim>
                                  </p:childTnLst>
                                </p:cTn>
                              </p:par>
                            </p:childTnLst>
                          </p:cTn>
                        </p:par>
                        <p:par>
                          <p:cTn id="70" fill="hold">
                            <p:stCondLst>
                              <p:cond delay="2250"/>
                            </p:stCondLst>
                            <p:childTnLst>
                              <p:par>
                                <p:cTn id="71" presetID="2" presetClass="entr" presetSubtype="1" fill="hold" grpId="0" nodeType="afterEffect">
                                  <p:stCondLst>
                                    <p:cond delay="0"/>
                                  </p:stCondLst>
                                  <p:childTnLst>
                                    <p:set>
                                      <p:cBhvr>
                                        <p:cTn id="72" dur="1" fill="hold">
                                          <p:stCondLst>
                                            <p:cond delay="0"/>
                                          </p:stCondLst>
                                        </p:cTn>
                                        <p:tgtEl>
                                          <p:spTgt spid="2">
                                            <p:txEl>
                                              <p:pRg st="13" end="13"/>
                                            </p:txEl>
                                          </p:spTgt>
                                        </p:tgtEl>
                                        <p:attrNameLst>
                                          <p:attrName>style.visibility</p:attrName>
                                        </p:attrNameLst>
                                      </p:cBhvr>
                                      <p:to>
                                        <p:strVal val="visible"/>
                                      </p:to>
                                    </p:set>
                                    <p:anim calcmode="lin" valueType="num">
                                      <p:cBhvr additive="base">
                                        <p:cTn id="73" dur="2250" fill="hold"/>
                                        <p:tgtEl>
                                          <p:spTgt spid="2">
                                            <p:txEl>
                                              <p:pRg st="13" end="13"/>
                                            </p:txEl>
                                          </p:spTgt>
                                        </p:tgtEl>
                                        <p:attrNameLst>
                                          <p:attrName>ppt_x</p:attrName>
                                        </p:attrNameLst>
                                      </p:cBhvr>
                                      <p:tavLst>
                                        <p:tav tm="0">
                                          <p:val>
                                            <p:strVal val="#ppt_x"/>
                                          </p:val>
                                        </p:tav>
                                        <p:tav tm="100000">
                                          <p:val>
                                            <p:strVal val="#ppt_x"/>
                                          </p:val>
                                        </p:tav>
                                      </p:tavLst>
                                    </p:anim>
                                    <p:anim calcmode="lin" valueType="num">
                                      <p:cBhvr additive="base">
                                        <p:cTn id="74" dur="2250" fill="hold"/>
                                        <p:tgtEl>
                                          <p:spTgt spid="2">
                                            <p:txEl>
                                              <p:pRg st="13" end="13"/>
                                            </p:txEl>
                                          </p:spTgt>
                                        </p:tgtEl>
                                        <p:attrNameLst>
                                          <p:attrName>ppt_y</p:attrName>
                                        </p:attrNameLst>
                                      </p:cBhvr>
                                      <p:tavLst>
                                        <p:tav tm="0">
                                          <p:val>
                                            <p:strVal val="0-#ppt_h/2"/>
                                          </p:val>
                                        </p:tav>
                                        <p:tav tm="100000">
                                          <p:val>
                                            <p:strVal val="#ppt_y"/>
                                          </p:val>
                                        </p:tav>
                                      </p:tavLst>
                                    </p:anim>
                                  </p:childTnLst>
                                </p:cTn>
                              </p:par>
                            </p:childTnLst>
                          </p:cTn>
                        </p:par>
                        <p:par>
                          <p:cTn id="75" fill="hold">
                            <p:stCondLst>
                              <p:cond delay="4500"/>
                            </p:stCondLst>
                            <p:childTnLst>
                              <p:par>
                                <p:cTn id="76" presetID="2" presetClass="entr" presetSubtype="1" fill="hold" grpId="0" nodeType="afterEffect">
                                  <p:stCondLst>
                                    <p:cond delay="0"/>
                                  </p:stCondLst>
                                  <p:childTnLst>
                                    <p:set>
                                      <p:cBhvr>
                                        <p:cTn id="77" dur="1" fill="hold">
                                          <p:stCondLst>
                                            <p:cond delay="0"/>
                                          </p:stCondLst>
                                        </p:cTn>
                                        <p:tgtEl>
                                          <p:spTgt spid="2">
                                            <p:txEl>
                                              <p:pRg st="14" end="14"/>
                                            </p:txEl>
                                          </p:spTgt>
                                        </p:tgtEl>
                                        <p:attrNameLst>
                                          <p:attrName>style.visibility</p:attrName>
                                        </p:attrNameLst>
                                      </p:cBhvr>
                                      <p:to>
                                        <p:strVal val="visible"/>
                                      </p:to>
                                    </p:set>
                                    <p:anim calcmode="lin" valueType="num">
                                      <p:cBhvr additive="base">
                                        <p:cTn id="78" dur="2250" fill="hold"/>
                                        <p:tgtEl>
                                          <p:spTgt spid="2">
                                            <p:txEl>
                                              <p:pRg st="14" end="14"/>
                                            </p:txEl>
                                          </p:spTgt>
                                        </p:tgtEl>
                                        <p:attrNameLst>
                                          <p:attrName>ppt_x</p:attrName>
                                        </p:attrNameLst>
                                      </p:cBhvr>
                                      <p:tavLst>
                                        <p:tav tm="0">
                                          <p:val>
                                            <p:strVal val="#ppt_x"/>
                                          </p:val>
                                        </p:tav>
                                        <p:tav tm="100000">
                                          <p:val>
                                            <p:strVal val="#ppt_x"/>
                                          </p:val>
                                        </p:tav>
                                      </p:tavLst>
                                    </p:anim>
                                    <p:anim calcmode="lin" valueType="num">
                                      <p:cBhvr additive="base">
                                        <p:cTn id="79" dur="2250" fill="hold"/>
                                        <p:tgtEl>
                                          <p:spTgt spid="2">
                                            <p:txEl>
                                              <p:pRg st="14" end="14"/>
                                            </p:txEl>
                                          </p:spTgt>
                                        </p:tgtEl>
                                        <p:attrNameLst>
                                          <p:attrName>ppt_y</p:attrName>
                                        </p:attrNameLst>
                                      </p:cBhvr>
                                      <p:tavLst>
                                        <p:tav tm="0">
                                          <p:val>
                                            <p:strVal val="0-#ppt_h/2"/>
                                          </p:val>
                                        </p:tav>
                                        <p:tav tm="100000">
                                          <p:val>
                                            <p:strVal val="#ppt_y"/>
                                          </p:val>
                                        </p:tav>
                                      </p:tavLst>
                                    </p:anim>
                                  </p:childTnLst>
                                </p:cTn>
                              </p:par>
                              <p:par>
                                <p:cTn id="80" presetID="31" presetClass="entr" presetSubtype="0" fill="hold" nodeType="withEffect">
                                  <p:stCondLst>
                                    <p:cond delay="0"/>
                                  </p:stCondLst>
                                  <p:childTnLst>
                                    <p:set>
                                      <p:cBhvr>
                                        <p:cTn id="81" dur="1" fill="hold">
                                          <p:stCondLst>
                                            <p:cond delay="0"/>
                                          </p:stCondLst>
                                        </p:cTn>
                                        <p:tgtEl>
                                          <p:spTgt spid="10"/>
                                        </p:tgtEl>
                                        <p:attrNameLst>
                                          <p:attrName>style.visibility</p:attrName>
                                        </p:attrNameLst>
                                      </p:cBhvr>
                                      <p:to>
                                        <p:strVal val="visible"/>
                                      </p:to>
                                    </p:set>
                                    <p:anim calcmode="lin" valueType="num">
                                      <p:cBhvr>
                                        <p:cTn id="82" dur="2750" fill="hold"/>
                                        <p:tgtEl>
                                          <p:spTgt spid="10"/>
                                        </p:tgtEl>
                                        <p:attrNameLst>
                                          <p:attrName>ppt_w</p:attrName>
                                        </p:attrNameLst>
                                      </p:cBhvr>
                                      <p:tavLst>
                                        <p:tav tm="0">
                                          <p:val>
                                            <p:fltVal val="0"/>
                                          </p:val>
                                        </p:tav>
                                        <p:tav tm="100000">
                                          <p:val>
                                            <p:strVal val="#ppt_w"/>
                                          </p:val>
                                        </p:tav>
                                      </p:tavLst>
                                    </p:anim>
                                    <p:anim calcmode="lin" valueType="num">
                                      <p:cBhvr>
                                        <p:cTn id="83" dur="2750" fill="hold"/>
                                        <p:tgtEl>
                                          <p:spTgt spid="10"/>
                                        </p:tgtEl>
                                        <p:attrNameLst>
                                          <p:attrName>ppt_h</p:attrName>
                                        </p:attrNameLst>
                                      </p:cBhvr>
                                      <p:tavLst>
                                        <p:tav tm="0">
                                          <p:val>
                                            <p:fltVal val="0"/>
                                          </p:val>
                                        </p:tav>
                                        <p:tav tm="100000">
                                          <p:val>
                                            <p:strVal val="#ppt_h"/>
                                          </p:val>
                                        </p:tav>
                                      </p:tavLst>
                                    </p:anim>
                                    <p:anim calcmode="lin" valueType="num">
                                      <p:cBhvr>
                                        <p:cTn id="84" dur="2750" fill="hold"/>
                                        <p:tgtEl>
                                          <p:spTgt spid="10"/>
                                        </p:tgtEl>
                                        <p:attrNameLst>
                                          <p:attrName>style.rotation</p:attrName>
                                        </p:attrNameLst>
                                      </p:cBhvr>
                                      <p:tavLst>
                                        <p:tav tm="0">
                                          <p:val>
                                            <p:fltVal val="90"/>
                                          </p:val>
                                        </p:tav>
                                        <p:tav tm="100000">
                                          <p:val>
                                            <p:fltVal val="0"/>
                                          </p:val>
                                        </p:tav>
                                      </p:tavLst>
                                    </p:anim>
                                    <p:animEffect transition="in" filter="fade">
                                      <p:cBhvr>
                                        <p:cTn id="85" dur="2750"/>
                                        <p:tgtEl>
                                          <p:spTgt spid="10"/>
                                        </p:tgtEl>
                                      </p:cBhvr>
                                    </p:animEffect>
                                  </p:childTnLst>
                                </p:cTn>
                              </p:par>
                              <p:par>
                                <p:cTn id="86" presetID="45" presetClass="entr" presetSubtype="0" fill="hold" nodeType="with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fade">
                                      <p:cBhvr>
                                        <p:cTn id="88" dur="4000"/>
                                        <p:tgtEl>
                                          <p:spTgt spid="11"/>
                                        </p:tgtEl>
                                      </p:cBhvr>
                                    </p:animEffect>
                                    <p:anim calcmode="lin" valueType="num">
                                      <p:cBhvr>
                                        <p:cTn id="89" dur="4000" fill="hold"/>
                                        <p:tgtEl>
                                          <p:spTgt spid="11"/>
                                        </p:tgtEl>
                                        <p:attrNameLst>
                                          <p:attrName>ppt_w</p:attrName>
                                        </p:attrNameLst>
                                      </p:cBhvr>
                                      <p:tavLst>
                                        <p:tav tm="0" fmla="#ppt_w*sin(2.5*pi*$)">
                                          <p:val>
                                            <p:fltVal val="0"/>
                                          </p:val>
                                        </p:tav>
                                        <p:tav tm="100000">
                                          <p:val>
                                            <p:fltVal val="1"/>
                                          </p:val>
                                        </p:tav>
                                      </p:tavLst>
                                    </p:anim>
                                    <p:anim calcmode="lin" valueType="num">
                                      <p:cBhvr>
                                        <p:cTn id="90" dur="4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3"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979712" y="438475"/>
            <a:ext cx="5637184" cy="461665"/>
          </a:xfrm>
          <a:prstGeom prst="rect">
            <a:avLst/>
          </a:prstGeom>
          <a:noFill/>
        </p:spPr>
        <p:txBody>
          <a:bodyPr wrap="none" rtlCol="0">
            <a:spAutoFit/>
          </a:bodyPr>
          <a:lstStyle/>
          <a:p>
            <a:pPr algn="ctr"/>
            <a:r>
              <a:rPr lang="ro-RO" sz="2400" b="1" i="1" dirty="0" smtClean="0">
                <a:effectLst>
                  <a:outerShdw blurRad="38100" dist="38100" dir="2700000" algn="tl">
                    <a:srgbClr val="000000">
                      <a:alpha val="43137"/>
                    </a:srgbClr>
                  </a:outerShdw>
                </a:effectLst>
              </a:rPr>
              <a:t>Includerea deținuților în activități lucrative</a:t>
            </a:r>
            <a:endParaRPr lang="en-US" sz="2400" b="1" i="1" dirty="0">
              <a:effectLst>
                <a:outerShdw blurRad="38100" dist="38100" dir="2700000" algn="tl">
                  <a:srgbClr val="000000">
                    <a:alpha val="43137"/>
                  </a:srgbClr>
                </a:outerShdw>
              </a:effectLst>
            </a:endParaRPr>
          </a:p>
        </p:txBody>
      </p:sp>
      <p:sp>
        <p:nvSpPr>
          <p:cNvPr id="11" name="Rectangle 10"/>
          <p:cNvSpPr/>
          <p:nvPr/>
        </p:nvSpPr>
        <p:spPr>
          <a:xfrm>
            <a:off x="136601" y="1484784"/>
            <a:ext cx="8851072" cy="5016758"/>
          </a:xfrm>
          <a:prstGeom prst="rect">
            <a:avLst/>
          </a:prstGeom>
        </p:spPr>
        <p:txBody>
          <a:bodyPr wrap="square">
            <a:spAutoFit/>
          </a:bodyPr>
          <a:lstStyle/>
          <a:p>
            <a:pPr marL="180340" algn="just">
              <a:spcAft>
                <a:spcPts val="0"/>
              </a:spcAft>
            </a:pPr>
            <a:r>
              <a:rPr lang="ro-RO" dirty="0" smtClean="0">
                <a:latin typeface="Gabriola" panose="04040605051002020D02" pitchFamily="82" charset="0"/>
                <a:ea typeface="Calibri" panose="020F0502020204030204" pitchFamily="34" charset="0"/>
                <a:cs typeface="Arial" panose="020B0604020202020204" pitchFamily="34" charset="0"/>
              </a:rPr>
              <a:t>	</a:t>
            </a:r>
            <a:r>
              <a:rPr lang="ro-RO" sz="2400" dirty="0" smtClean="0">
                <a:latin typeface="Gabriola" panose="04040605051002020D02" pitchFamily="82" charset="0"/>
                <a:ea typeface="Calibri" panose="020F0502020204030204" pitchFamily="34" charset="0"/>
                <a:cs typeface="Arial" panose="020B0604020202020204" pitchFamily="34" charset="0"/>
              </a:rPr>
              <a:t>În prezent, </a:t>
            </a:r>
            <a:r>
              <a:rPr lang="ro-RO" sz="2400" dirty="0">
                <a:latin typeface="Gabriola" panose="04040605051002020D02" pitchFamily="82" charset="0"/>
                <a:ea typeface="Calibri" panose="020F0502020204030204" pitchFamily="34" charset="0"/>
                <a:cs typeface="Arial" panose="020B0604020202020204" pitchFamily="34" charset="0"/>
              </a:rPr>
              <a:t>există </a:t>
            </a:r>
            <a:r>
              <a:rPr lang="ro-RO" sz="2400" dirty="0" err="1">
                <a:latin typeface="Gabriola" panose="04040605051002020D02" pitchFamily="82" charset="0"/>
                <a:ea typeface="Calibri" panose="020F0502020204030204" pitchFamily="34" charset="0"/>
                <a:cs typeface="Arial" panose="020B0604020202020204" pitchFamily="34" charset="0"/>
              </a:rPr>
              <a:t>şi</a:t>
            </a:r>
            <a:r>
              <a:rPr lang="ro-RO" sz="2400" dirty="0">
                <a:latin typeface="Gabriola" panose="04040605051002020D02" pitchFamily="82" charset="0"/>
                <a:ea typeface="Calibri" panose="020F0502020204030204" pitchFamily="34" charset="0"/>
                <a:cs typeface="Arial" panose="020B0604020202020204" pitchFamily="34" charset="0"/>
              </a:rPr>
              <a:t> ateliere proprii unde se execută lucrări de </a:t>
            </a:r>
            <a:r>
              <a:rPr lang="ro-RO" sz="2400" dirty="0" err="1">
                <a:latin typeface="Gabriola" panose="04040605051002020D02" pitchFamily="82" charset="0"/>
                <a:ea typeface="Calibri" panose="020F0502020204030204" pitchFamily="34" charset="0"/>
                <a:cs typeface="Arial" panose="020B0604020202020204" pitchFamily="34" charset="0"/>
              </a:rPr>
              <a:t>reparaţii</a:t>
            </a:r>
            <a:r>
              <a:rPr lang="ro-RO" sz="2400" dirty="0">
                <a:latin typeface="Gabriola" panose="04040605051002020D02" pitchFamily="82" charset="0"/>
                <a:ea typeface="Calibri" panose="020F0502020204030204" pitchFamily="34" charset="0"/>
                <a:cs typeface="Arial" panose="020B0604020202020204" pitchFamily="34" charset="0"/>
              </a:rPr>
              <a:t> </a:t>
            </a:r>
            <a:r>
              <a:rPr lang="ro-RO" sz="2400" dirty="0" err="1">
                <a:latin typeface="Gabriola" panose="04040605051002020D02" pitchFamily="82" charset="0"/>
                <a:ea typeface="Calibri" panose="020F0502020204030204" pitchFamily="34" charset="0"/>
                <a:cs typeface="Arial" panose="020B0604020202020204" pitchFamily="34" charset="0"/>
              </a:rPr>
              <a:t>şi</a:t>
            </a:r>
            <a:r>
              <a:rPr lang="ro-RO" sz="2400" dirty="0">
                <a:latin typeface="Gabriola" panose="04040605051002020D02" pitchFamily="82" charset="0"/>
                <a:ea typeface="Calibri" panose="020F0502020204030204" pitchFamily="34" charset="0"/>
                <a:cs typeface="Arial" panose="020B0604020202020204" pitchFamily="34" charset="0"/>
              </a:rPr>
              <a:t> </a:t>
            </a:r>
            <a:r>
              <a:rPr lang="ro-RO" sz="2400" dirty="0" err="1">
                <a:latin typeface="Gabriola" panose="04040605051002020D02" pitchFamily="82" charset="0"/>
                <a:ea typeface="Calibri" panose="020F0502020204030204" pitchFamily="34" charset="0"/>
                <a:cs typeface="Arial" panose="020B0604020202020204" pitchFamily="34" charset="0"/>
              </a:rPr>
              <a:t>întreţinere</a:t>
            </a:r>
            <a:r>
              <a:rPr lang="ro-RO" sz="2400" dirty="0">
                <a:latin typeface="Gabriola" panose="04040605051002020D02" pitchFamily="82" charset="0"/>
                <a:ea typeface="Calibri" panose="020F0502020204030204" pitchFamily="34" charset="0"/>
                <a:cs typeface="Arial" panose="020B0604020202020204" pitchFamily="34" charset="0"/>
              </a:rPr>
              <a:t> interioară la </a:t>
            </a:r>
            <a:r>
              <a:rPr lang="ro-RO" sz="2400" dirty="0" err="1">
                <a:latin typeface="Gabriola" panose="04040605051002020D02" pitchFamily="82" charset="0"/>
                <a:ea typeface="Calibri" panose="020F0502020204030204" pitchFamily="34" charset="0"/>
                <a:cs typeface="Arial" panose="020B0604020202020204" pitchFamily="34" charset="0"/>
              </a:rPr>
              <a:t>instalaţii</a:t>
            </a:r>
            <a:r>
              <a:rPr lang="ro-RO" sz="2400" dirty="0">
                <a:latin typeface="Gabriola" panose="04040605051002020D02" pitchFamily="82" charset="0"/>
                <a:ea typeface="Calibri" panose="020F0502020204030204" pitchFamily="34" charset="0"/>
                <a:cs typeface="Arial" panose="020B0604020202020204" pitchFamily="34" charset="0"/>
              </a:rPr>
              <a:t> sanitare, </a:t>
            </a:r>
            <a:r>
              <a:rPr lang="ro-RO" sz="2400" dirty="0" err="1">
                <a:latin typeface="Gabriola" panose="04040605051002020D02" pitchFamily="82" charset="0"/>
                <a:ea typeface="Calibri" panose="020F0502020204030204" pitchFamily="34" charset="0"/>
                <a:cs typeface="Arial" panose="020B0604020202020204" pitchFamily="34" charset="0"/>
              </a:rPr>
              <a:t>instalaţii</a:t>
            </a:r>
            <a:r>
              <a:rPr lang="ro-RO" sz="2400" dirty="0">
                <a:latin typeface="Gabriola" panose="04040605051002020D02" pitchFamily="82" charset="0"/>
                <a:ea typeface="Calibri" panose="020F0502020204030204" pitchFamily="34" charset="0"/>
                <a:cs typeface="Arial" panose="020B0604020202020204" pitchFamily="34" charset="0"/>
              </a:rPr>
              <a:t> electrice, zugrăveli interioare </a:t>
            </a:r>
            <a:r>
              <a:rPr lang="ro-RO" sz="2400" dirty="0" err="1">
                <a:latin typeface="Gabriola" panose="04040605051002020D02" pitchFamily="82" charset="0"/>
                <a:ea typeface="Calibri" panose="020F0502020204030204" pitchFamily="34" charset="0"/>
                <a:cs typeface="Arial" panose="020B0604020202020204" pitchFamily="34" charset="0"/>
              </a:rPr>
              <a:t>şi</a:t>
            </a:r>
            <a:r>
              <a:rPr lang="ro-RO" sz="2400" dirty="0">
                <a:latin typeface="Gabriola" panose="04040605051002020D02" pitchFamily="82" charset="0"/>
                <a:ea typeface="Calibri" panose="020F0502020204030204" pitchFamily="34" charset="0"/>
                <a:cs typeface="Arial" panose="020B0604020202020204" pitchFamily="34" charset="0"/>
              </a:rPr>
              <a:t> exterioare, lucrări de croitorie, cizmărie,  tâmplărie. </a:t>
            </a:r>
            <a:endParaRPr lang="en-US" dirty="0">
              <a:latin typeface="Gabriola" panose="04040605051002020D02" pitchFamily="82" charset="0"/>
              <a:ea typeface="Calibri" panose="020F0502020204030204" pitchFamily="34" charset="0"/>
              <a:cs typeface="Times New Roman" panose="02020603050405020304" pitchFamily="18" charset="0"/>
            </a:endParaRPr>
          </a:p>
          <a:p>
            <a:pPr marL="180340" algn="just">
              <a:spcAft>
                <a:spcPts val="0"/>
              </a:spcAft>
            </a:pPr>
            <a:r>
              <a:rPr lang="ro-RO" sz="2400" dirty="0" smtClean="0">
                <a:latin typeface="Gabriola" panose="04040605051002020D02" pitchFamily="82" charset="0"/>
                <a:ea typeface="Calibri" panose="020F0502020204030204" pitchFamily="34" charset="0"/>
                <a:cs typeface="Arial" panose="020B0604020202020204" pitchFamily="34" charset="0"/>
              </a:rPr>
              <a:t>	Veniturile </a:t>
            </a:r>
            <a:r>
              <a:rPr lang="ro-RO" sz="2400" dirty="0">
                <a:latin typeface="Gabriola" panose="04040605051002020D02" pitchFamily="82" charset="0"/>
                <a:ea typeface="Calibri" panose="020F0502020204030204" pitchFamily="34" charset="0"/>
                <a:cs typeface="Arial" panose="020B0604020202020204" pitchFamily="34" charset="0"/>
              </a:rPr>
              <a:t>realizate de persoanele condamnate pentru munca prestată se încasează de către administrația penitenciarului în care se află persoana condamnată </a:t>
            </a:r>
            <a:r>
              <a:rPr lang="ro-RO" sz="2400" dirty="0" err="1">
                <a:latin typeface="Gabriola" panose="04040605051002020D02" pitchFamily="82" charset="0"/>
                <a:ea typeface="Calibri" panose="020F0502020204030204" pitchFamily="34" charset="0"/>
                <a:cs typeface="Arial" panose="020B0604020202020204" pitchFamily="34" charset="0"/>
              </a:rPr>
              <a:t>şi</a:t>
            </a:r>
            <a:r>
              <a:rPr lang="ro-RO" sz="2400" dirty="0">
                <a:latin typeface="Gabriola" panose="04040605051002020D02" pitchFamily="82" charset="0"/>
                <a:ea typeface="Calibri" panose="020F0502020204030204" pitchFamily="34" charset="0"/>
                <a:cs typeface="Arial" panose="020B0604020202020204" pitchFamily="34" charset="0"/>
              </a:rPr>
              <a:t> se repartizează după cum urmează:</a:t>
            </a:r>
            <a:endParaRPr lang="en-US" dirty="0">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Webdings" panose="05030102010509060703" pitchFamily="18" charset="2"/>
              <a:buChar char=""/>
            </a:pPr>
            <a:r>
              <a:rPr lang="ro-RO" sz="2400" dirty="0">
                <a:latin typeface="Gabriola" panose="04040605051002020D02" pitchFamily="82" charset="0"/>
                <a:ea typeface="Calibri" panose="020F0502020204030204" pitchFamily="34" charset="0"/>
                <a:cs typeface="Arial" panose="020B0604020202020204" pitchFamily="34" charset="0"/>
              </a:rPr>
              <a:t> </a:t>
            </a:r>
            <a:r>
              <a:rPr lang="ro-RO" sz="2400" dirty="0" smtClean="0">
                <a:latin typeface="Gabriola" panose="04040605051002020D02" pitchFamily="82" charset="0"/>
                <a:ea typeface="Calibri" panose="020F0502020204030204" pitchFamily="34" charset="0"/>
                <a:cs typeface="Arial" panose="020B0604020202020204" pitchFamily="34" charset="0"/>
              </a:rPr>
              <a:t>40</a:t>
            </a:r>
            <a:r>
              <a:rPr lang="ro-RO" sz="2400" dirty="0">
                <a:latin typeface="Gabriola" panose="04040605051002020D02" pitchFamily="82" charset="0"/>
                <a:ea typeface="Calibri" panose="020F0502020204030204" pitchFamily="34" charset="0"/>
                <a:cs typeface="Arial" panose="020B0604020202020204" pitchFamily="34" charset="0"/>
              </a:rPr>
              <a:t>% din venit revine persoanei condamnate, care poate folosi pe durata executării pedepsei privative de libertate 90% din acesta, iar 10% se consemnează pe numele său, la Trezoreria Statului, urmând să fie încasat în momentul punerii în </a:t>
            </a:r>
            <a:r>
              <a:rPr lang="ro-RO" sz="2400" dirty="0" smtClean="0">
                <a:latin typeface="Gabriola" panose="04040605051002020D02" pitchFamily="82" charset="0"/>
                <a:ea typeface="Calibri" panose="020F0502020204030204" pitchFamily="34" charset="0"/>
                <a:cs typeface="Arial" panose="020B0604020202020204" pitchFamily="34" charset="0"/>
              </a:rPr>
              <a:t>libertate;</a:t>
            </a:r>
            <a:endParaRPr lang="ro-RO" dirty="0" smtClean="0">
              <a:latin typeface="Gabriola" panose="04040605051002020D02" pitchFamily="82" charset="0"/>
              <a:ea typeface="Calibri" panose="020F0502020204030204" pitchFamily="34" charset="0"/>
              <a:cs typeface="Times New Roman" panose="02020603050405020304" pitchFamily="18" charset="0"/>
            </a:endParaRPr>
          </a:p>
          <a:p>
            <a:pPr marL="466090" indent="-285750" algn="just">
              <a:spcAft>
                <a:spcPts val="0"/>
              </a:spcAft>
              <a:buFont typeface="Webdings" panose="05030102010509060703" pitchFamily="18" charset="2"/>
              <a:buChar char=""/>
            </a:pPr>
            <a:r>
              <a:rPr lang="ro-RO" sz="2400" dirty="0" smtClean="0">
                <a:latin typeface="Gabriola" panose="04040605051002020D02" pitchFamily="82" charset="0"/>
                <a:ea typeface="Calibri" panose="020F0502020204030204" pitchFamily="34" charset="0"/>
                <a:cs typeface="Arial" panose="020B0604020202020204" pitchFamily="34" charset="0"/>
              </a:rPr>
              <a:t>60</a:t>
            </a:r>
            <a:r>
              <a:rPr lang="ro-RO" sz="2400" dirty="0">
                <a:latin typeface="Gabriola" panose="04040605051002020D02" pitchFamily="82" charset="0"/>
                <a:ea typeface="Calibri" panose="020F0502020204030204" pitchFamily="34" charset="0"/>
                <a:cs typeface="Arial" panose="020B0604020202020204" pitchFamily="34" charset="0"/>
              </a:rPr>
              <a:t>% din venit revine administrației penitenciarului, constituind venituri proprii care se încasează, se contabilizează și se utilizează potrivit dispozițiilor legale privind finanțele publice.</a:t>
            </a:r>
            <a:r>
              <a:rPr lang="ro-RO" dirty="0">
                <a:solidFill>
                  <a:srgbClr val="000000"/>
                </a:solidFill>
                <a:latin typeface="Gabriola" panose="04040605051002020D02" pitchFamily="82" charset="0"/>
                <a:ea typeface="Times New Roman" panose="02020603050405020304" pitchFamily="18" charset="0"/>
                <a:cs typeface="Times New Roman" panose="02020603050405020304" pitchFamily="18" charset="0"/>
              </a:rPr>
              <a:t> </a:t>
            </a:r>
            <a:endParaRPr lang="ro-RO" dirty="0" smtClean="0">
              <a:solidFill>
                <a:srgbClr val="000000"/>
              </a:solidFill>
              <a:latin typeface="Gabriola" panose="04040605051002020D02" pitchFamily="82" charset="0"/>
              <a:ea typeface="Times New Roman" panose="02020603050405020304" pitchFamily="18" charset="0"/>
              <a:cs typeface="Times New Roman" panose="02020603050405020304" pitchFamily="18" charset="0"/>
            </a:endParaRPr>
          </a:p>
          <a:p>
            <a:pPr marL="180340" algn="just">
              <a:spcAft>
                <a:spcPts val="0"/>
              </a:spcAft>
            </a:pPr>
            <a:endParaRPr lang="en-US" sz="1400" dirty="0">
              <a:latin typeface="Gabriola" panose="04040605051002020D02" pitchFamily="82" charset="0"/>
              <a:ea typeface="Calibri" panose="020F0502020204030204" pitchFamily="34" charset="0"/>
              <a:cs typeface="Times New Roman" panose="02020603050405020304" pitchFamily="18" charset="0"/>
            </a:endParaRPr>
          </a:p>
          <a:p>
            <a:pPr marL="180340" algn="ctr">
              <a:spcAft>
                <a:spcPts val="0"/>
              </a:spcAft>
            </a:pPr>
            <a:r>
              <a:rPr lang="ro-RO" dirty="0" smtClean="0">
                <a:latin typeface="Gabriola" panose="04040605051002020D02" pitchFamily="82" charset="0"/>
                <a:ea typeface="Calibri" panose="020F0502020204030204" pitchFamily="34" charset="0"/>
                <a:cs typeface="Arial" panose="020B0604020202020204" pitchFamily="34" charset="0"/>
              </a:rPr>
              <a:t>	</a:t>
            </a:r>
            <a:endParaRPr lang="en-US" sz="1200" dirty="0">
              <a:effectLst/>
              <a:latin typeface="Lucida Handwriting" panose="03010101010101010101" pitchFamily="66"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35041358"/>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750"/>
                                        <p:tgtEl>
                                          <p:spTgt spid="11"/>
                                        </p:tgtEl>
                                      </p:cBhvr>
                                    </p:animEffect>
                                    <p:anim calcmode="lin" valueType="num">
                                      <p:cBhvr>
                                        <p:cTn id="13" dur="2750" fill="hold"/>
                                        <p:tgtEl>
                                          <p:spTgt spid="11"/>
                                        </p:tgtEl>
                                        <p:attrNameLst>
                                          <p:attrName>ppt_x</p:attrName>
                                        </p:attrNameLst>
                                      </p:cBhvr>
                                      <p:tavLst>
                                        <p:tav tm="0">
                                          <p:val>
                                            <p:strVal val="#ppt_x"/>
                                          </p:val>
                                        </p:tav>
                                        <p:tav tm="100000">
                                          <p:val>
                                            <p:strVal val="#ppt_x"/>
                                          </p:val>
                                        </p:tav>
                                      </p:tavLst>
                                    </p:anim>
                                    <p:anim calcmode="lin" valueType="num">
                                      <p:cBhvr>
                                        <p:cTn id="14" dur="2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460752" y="101792"/>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1" name="Rectangle 10"/>
          <p:cNvSpPr/>
          <p:nvPr/>
        </p:nvSpPr>
        <p:spPr>
          <a:xfrm>
            <a:off x="395536" y="4323384"/>
            <a:ext cx="8448104"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vi-VN"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0" name="Rectangle 9"/>
          <p:cNvSpPr/>
          <p:nvPr/>
        </p:nvSpPr>
        <p:spPr>
          <a:xfrm>
            <a:off x="26389" y="707288"/>
            <a:ext cx="5490041" cy="4154984"/>
          </a:xfrm>
          <a:prstGeom prst="rect">
            <a:avLst/>
          </a:prstGeom>
        </p:spPr>
        <p:txBody>
          <a:bodyPr wrap="square">
            <a:spAutoFit/>
          </a:bodyPr>
          <a:lstStyle/>
          <a:p>
            <a:pPr marL="285750" indent="-285750" algn="just">
              <a:buFont typeface="Webdings" panose="05030102010509060703" pitchFamily="18" charset="2"/>
              <a:buChar char="ë"/>
            </a:pPr>
            <a:r>
              <a:rPr lang="ro-RO" sz="28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1930</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 închisoarea militară a Corpului IV armată a fost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mutată,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din casele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egumeneşti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ale Mănăstirii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Frumoasa,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pe dealul Copoului, într-o clădire ce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aparţinea</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Corpului IV armată (pe strada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Dr.Vicol</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pe care a transformat-o, din depozit de cereale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furaje, în închisoare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militară,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iar închisoarea Galata a rămas în continuare în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aceleaşi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clădiri, sub denumirea de </a:t>
            </a:r>
            <a:r>
              <a:rPr lang="ro-RO" sz="1600" u="sng"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Penitenciarul Central </a:t>
            </a:r>
            <a:r>
              <a:rPr lang="ro-RO" sz="1600" u="sng"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Iaşi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până în anul 1950. Până la 1929, executarea pedepselor se efectua după </a:t>
            </a:r>
            <a:r>
              <a:rPr lang="ro-RO" sz="1600" b="1" u="sng"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Regulamentul de la 1874,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de altfel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primul regulament de executare a pedepselor din Regatul Unit.</a:t>
            </a:r>
          </a:p>
          <a:p>
            <a:pPr marL="285750" indent="-285750" algn="just">
              <a:buFont typeface="Webdings" panose="05030102010509060703" pitchFamily="18" charset="2"/>
              <a:buChar char="ë"/>
            </a:pPr>
            <a:r>
              <a:rPr lang="ro-RO" sz="28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1950</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400" dirty="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Penitenciarul Central </a:t>
            </a:r>
            <a:r>
              <a:rPr lang="ro-RO" sz="1400" dirty="0" err="1">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Iaş</a:t>
            </a:r>
            <a:r>
              <a:rPr lang="ro-RO" sz="1600" dirty="0" err="1">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s-a contopit cu închisoarea militară a Corpului IV-armată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s-a </a:t>
            </a:r>
            <a:r>
              <a:rPr lang="ro-RO" sz="1600" dirty="0" smtClean="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mutat</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din Mănăstirea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Galata, </a:t>
            </a:r>
            <a:r>
              <a:rPr lang="ro-RO" sz="1600" dirty="0">
                <a:solidFill>
                  <a:srgbClr val="292B2C"/>
                </a:solidFill>
                <a:effectLst>
                  <a:outerShdw blurRad="38100" dist="38100" dir="2700000" algn="tl">
                    <a:srgbClr val="000000">
                      <a:alpha val="43137"/>
                    </a:srgbClr>
                  </a:outerShdw>
                </a:effectLst>
                <a:latin typeface="Lucida Handwriting" panose="03010101010101010101" pitchFamily="66" charset="0"/>
                <a:ea typeface="Times New Roman" panose="02020603050405020304" pitchFamily="18" charset="0"/>
              </a:rPr>
              <a:t>în clădirile închisorii militare din Dealul Copoului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Clădirile,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construcţiile</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penitenciarului de-a lungul anilor, au suferit transformări determinate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de nevoile locale de dezvoltare a sectorului industrial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al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oraşului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Iaşi</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unde s-a solicitat </a:t>
            </a:r>
            <a:r>
              <a:rPr lang="ro-RO" sz="1600" dirty="0" err="1">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forţă</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 de muncă cât mai </a:t>
            </a:r>
            <a:r>
              <a:rPr lang="ro-RO" sz="1600" dirty="0" smtClean="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mare</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rPr>
              <a:t>.</a:t>
            </a:r>
          </a:p>
        </p:txBody>
      </p:sp>
      <p:pic>
        <p:nvPicPr>
          <p:cNvPr id="19" name="Imagine 31" descr="E:\Copou-1.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5833719" y="920019"/>
            <a:ext cx="2914650" cy="1819275"/>
          </a:xfrm>
          <a:prstGeom prst="rect">
            <a:avLst/>
          </a:prstGeom>
          <a:ln w="38100" cap="sq">
            <a:solidFill>
              <a:srgbClr val="000000"/>
            </a:solidFill>
            <a:prstDash val="solid"/>
            <a:miter lim="800000"/>
          </a:ln>
          <a:effectLst>
            <a:glow rad="266700">
              <a:schemeClr val="tx1">
                <a:alpha val="36000"/>
              </a:schemeClr>
            </a:glow>
            <a:outerShdw blurRad="50800" dist="38100" dir="2700000" algn="tl" rotWithShape="0">
              <a:srgbClr val="000000">
                <a:alpha val="43000"/>
              </a:srgbClr>
            </a:outerShdw>
          </a:effectLst>
        </p:spPr>
      </p:pic>
      <p:sp>
        <p:nvSpPr>
          <p:cNvPr id="15" name="Rectangle 14"/>
          <p:cNvSpPr/>
          <p:nvPr/>
        </p:nvSpPr>
        <p:spPr>
          <a:xfrm>
            <a:off x="3881252" y="4499589"/>
            <a:ext cx="5112568" cy="2323713"/>
          </a:xfrm>
          <a:prstGeom prst="rect">
            <a:avLst/>
          </a:prstGeom>
        </p:spPr>
        <p:txBody>
          <a:bodyPr wrap="square">
            <a:spAutoFit/>
          </a:bodyPr>
          <a:lstStyle/>
          <a:p>
            <a:pPr marL="466090" indent="-285750" algn="just">
              <a:spcAft>
                <a:spcPts val="600"/>
              </a:spcAft>
              <a:buFont typeface="Webdings" panose="05030102010509060703" pitchFamily="18" charset="2"/>
              <a:buChar char="ë"/>
            </a:pPr>
            <a:r>
              <a:rPr lang="ro-RO" sz="28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1977</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în urma </a:t>
            </a:r>
            <a:r>
              <a:rPr lang="ro-RO" sz="1600" b="1" dirty="0">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Decretului 115 din 08 martie</a:t>
            </a:r>
            <a:r>
              <a:rPr lang="ro-RO" sz="1600" dirty="0">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 celorlalte decrete cu privire la amnistierea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graţierea</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unor pedepse privative de libertate, efectivele de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deţinuţi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din Penitenciarul </a:t>
            </a:r>
            <a:r>
              <a:rPr lang="ro-RO" sz="1600"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Iaşi</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au scăzut la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145,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din care 10 erau femei, </a:t>
            </a: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ajungând,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la data de 01.07.1977, la un efectiv de 104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deţinuţi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endPar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466090" indent="-285750" algn="just">
              <a:spcAft>
                <a:spcPts val="600"/>
              </a:spcAft>
              <a:buFont typeface="Webdings" panose="05030102010509060703" pitchFamily="18" charset="2"/>
              <a:buChar char="ë"/>
            </a:pPr>
            <a:r>
              <a:rPr lang="ro-RO"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Conform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Decretului 225 din 16.07.1977, începând cu 31.07.1977, </a:t>
            </a:r>
            <a:r>
              <a:rPr lang="ro-RO" sz="1600" b="1" dirty="0">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Penitenciarul </a:t>
            </a:r>
            <a:r>
              <a:rPr lang="ro-RO" sz="1600" b="1" dirty="0" err="1">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Iaşi</a:t>
            </a:r>
            <a:r>
              <a:rPr lang="ro-RO" sz="1600" b="1" dirty="0">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se </a:t>
            </a:r>
            <a:r>
              <a:rPr lang="ro-RO" sz="1600" b="1" dirty="0" err="1" smtClean="0">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desfiinţează</a:t>
            </a:r>
            <a:r>
              <a:rPr lang="ro-RO" sz="1600" b="1" dirty="0" smtClean="0">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t>
            </a:r>
            <a:r>
              <a:rPr lang="ro-RO" sz="1600" dirty="0" smtClean="0">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iar sarcinile acestuia sunt preluate de Penitenciarul </a:t>
            </a:r>
            <a:r>
              <a:rPr lang="ro-RO"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Botoşani</a:t>
            </a:r>
            <a:r>
              <a:rPr lang="ro-RO"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ro-RO" sz="1600" dirty="0">
                <a:solidFill>
                  <a:srgbClr val="292B2C"/>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rPr>
              <a:t> </a:t>
            </a:r>
            <a:endParaRPr lang="en-US" sz="12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Times New Roman" panose="02020603050405020304" pitchFamily="18" charset="0"/>
            </a:endParaRPr>
          </a:p>
        </p:txBody>
      </p:sp>
      <p:pic>
        <p:nvPicPr>
          <p:cNvPr id="20" name="Picture 19" descr="http://anp.gov.ro/penitenciarul-iasi/wp-content/uploads/sites/30/2017/09/old_penit.jpg"/>
          <p:cNvPicPr/>
          <p:nvPr/>
        </p:nvPicPr>
        <p:blipFill>
          <a:blip r:embed="rId6" r:link="rId7" cstate="email">
            <a:extLst>
              <a:ext uri="{28A0092B-C50C-407E-A947-70E740481C1C}">
                <a14:useLocalDpi xmlns:a14="http://schemas.microsoft.com/office/drawing/2010/main"/>
              </a:ext>
            </a:extLst>
          </a:blip>
          <a:srcRect/>
          <a:stretch>
            <a:fillRect/>
          </a:stretch>
        </p:blipFill>
        <p:spPr bwMode="auto">
          <a:xfrm>
            <a:off x="746219" y="5003727"/>
            <a:ext cx="2984853" cy="1500078"/>
          </a:xfrm>
          <a:prstGeom prst="rect">
            <a:avLst/>
          </a:prstGeom>
          <a:ln w="38100" cap="sq">
            <a:solidFill>
              <a:srgbClr val="000000"/>
            </a:solidFill>
            <a:prstDash val="solid"/>
            <a:miter lim="800000"/>
          </a:ln>
          <a:effectLst>
            <a:glow rad="393700">
              <a:schemeClr val="tx1">
                <a:alpha val="39000"/>
              </a:schemeClr>
            </a:glow>
            <a:outerShdw blurRad="50800" dist="38100" dir="2700000" algn="tl" rotWithShape="0">
              <a:srgbClr val="000000">
                <a:alpha val="43000"/>
              </a:srgbClr>
            </a:outerShdw>
          </a:effectLst>
        </p:spPr>
      </p:pic>
      <p:pic>
        <p:nvPicPr>
          <p:cNvPr id="16" name="Picture 1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67398" y="3134874"/>
            <a:ext cx="1447292" cy="1447292"/>
          </a:xfrm>
          <a:prstGeom prst="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180215742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additive="base">
                                        <p:cTn id="13" dur="20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par>
                          <p:cTn id="15" fill="hold">
                            <p:stCondLst>
                              <p:cond delay="3000"/>
                            </p:stCondLst>
                            <p:childTnLst>
                              <p:par>
                                <p:cTn id="16" presetID="2" presetClass="entr" presetSubtype="1" fill="hold" grpId="0" nodeType="afterEffect">
                                  <p:stCondLst>
                                    <p:cond delay="0"/>
                                  </p:stCondLst>
                                  <p:childTnLst>
                                    <p:set>
                                      <p:cBhvr>
                                        <p:cTn id="17" dur="1" fill="hold">
                                          <p:stCondLst>
                                            <p:cond delay="0"/>
                                          </p:stCondLst>
                                        </p:cTn>
                                        <p:tgtEl>
                                          <p:spTgt spid="10">
                                            <p:txEl>
                                              <p:pRg st="1" end="1"/>
                                            </p:txEl>
                                          </p:spTgt>
                                        </p:tgtEl>
                                        <p:attrNameLst>
                                          <p:attrName>style.visibility</p:attrName>
                                        </p:attrNameLst>
                                      </p:cBhvr>
                                      <p:to>
                                        <p:strVal val="visible"/>
                                      </p:to>
                                    </p:set>
                                    <p:anim calcmode="lin" valueType="num">
                                      <p:cBhvr additive="base">
                                        <p:cTn id="18" dur="20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10">
                                            <p:txEl>
                                              <p:pRg st="1" end="1"/>
                                            </p:txEl>
                                          </p:spTgt>
                                        </p:tgtEl>
                                        <p:attrNameLst>
                                          <p:attrName>ppt_y</p:attrName>
                                        </p:attrNameLst>
                                      </p:cBhvr>
                                      <p:tavLst>
                                        <p:tav tm="0">
                                          <p:val>
                                            <p:strVal val="0-#ppt_h/2"/>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30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45" presetClass="entr" presetSubtype="0" repeatCount="indefinite"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3000"/>
                                        <p:tgtEl>
                                          <p:spTgt spid="16"/>
                                        </p:tgtEl>
                                      </p:cBhvr>
                                    </p:animEffect>
                                    <p:anim calcmode="lin" valueType="num">
                                      <p:cBhvr>
                                        <p:cTn id="28" dur="3000" fill="hold"/>
                                        <p:tgtEl>
                                          <p:spTgt spid="16"/>
                                        </p:tgtEl>
                                        <p:attrNameLst>
                                          <p:attrName>ppt_w</p:attrName>
                                        </p:attrNameLst>
                                      </p:cBhvr>
                                      <p:tavLst>
                                        <p:tav tm="0" fmla="#ppt_w*sin(2.5*pi*$)">
                                          <p:val>
                                            <p:fltVal val="0"/>
                                          </p:val>
                                        </p:tav>
                                        <p:tav tm="100000">
                                          <p:val>
                                            <p:fltVal val="1"/>
                                          </p:val>
                                        </p:tav>
                                      </p:tavLst>
                                    </p:anim>
                                    <p:anim calcmode="lin" valueType="num">
                                      <p:cBhvr>
                                        <p:cTn id="29" dur="3000" fill="hold"/>
                                        <p:tgtEl>
                                          <p:spTgt spid="16"/>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randombar(horizontal)">
                                      <p:cBhvr>
                                        <p:cTn id="33" dur="2000"/>
                                        <p:tgtEl>
                                          <p:spTgt spid="15"/>
                                        </p:tgtEl>
                                      </p:cBhvr>
                                    </p:animEffect>
                                  </p:childTnLst>
                                </p:cTn>
                              </p:par>
                              <p:par>
                                <p:cTn id="34" presetID="21" presetClass="entr" presetSubtype="1"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heel(1)">
                                      <p:cBhvr>
                                        <p:cTn id="36" dur="3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411760" y="223607"/>
            <a:ext cx="4976042" cy="461665"/>
          </a:xfrm>
          <a:prstGeom prst="rect">
            <a:avLst/>
          </a:prstGeom>
          <a:noFill/>
        </p:spPr>
        <p:txBody>
          <a:bodyPr wrap="none" rtlCol="0">
            <a:spAutoFit/>
          </a:bodyPr>
          <a:lstStyle/>
          <a:p>
            <a:r>
              <a:rPr lang="ro-RO" sz="2400" b="1"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Demersuri de reintegrare socială</a:t>
            </a:r>
            <a:endParaRPr lang="en-US" sz="24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 name="Rectangle 7"/>
          <p:cNvSpPr/>
          <p:nvPr/>
        </p:nvSpPr>
        <p:spPr>
          <a:xfrm>
            <a:off x="539552" y="971554"/>
            <a:ext cx="8424935" cy="2003625"/>
          </a:xfrm>
          <a:prstGeom prst="rect">
            <a:avLst/>
          </a:prstGeom>
        </p:spPr>
        <p:txBody>
          <a:bodyPr wrap="square">
            <a:spAutoFit/>
          </a:bodyPr>
          <a:lstStyle/>
          <a:p>
            <a:pPr marL="285750" indent="-285750" algn="ctr">
              <a:lnSpc>
                <a:spcPct val="115000"/>
              </a:lnSpc>
              <a:spcAft>
                <a:spcPts val="0"/>
              </a:spcAft>
              <a:buFont typeface="Webdings" panose="05030102010509060703" pitchFamily="18" charset="2"/>
              <a:buChar char="¨"/>
            </a:pPr>
            <a:r>
              <a:rPr lang="ro-RO" dirty="0">
                <a:solidFill>
                  <a:srgbClr val="FF0000"/>
                </a:solidFill>
                <a:effectLst>
                  <a:outerShdw blurRad="38100" dist="38100" dir="2700000" algn="tl">
                    <a:srgbClr val="000000">
                      <a:alpha val="43137"/>
                    </a:srgbClr>
                  </a:outerShdw>
                </a:effectLst>
                <a:latin typeface="Gabriola" panose="04040605051002020D02" pitchFamily="82" charset="0"/>
              </a:rPr>
              <a:t>Prin executarea pedepselor şi a măsurilor educative privative de libertate se urmăreşte formarea unei atitudini corecte faţă de ordinea de drept, faţă de regulile de convieţuire socială şi faţă de muncă, în vederea reintegrării în </a:t>
            </a:r>
            <a:r>
              <a:rPr lang="ro-RO" dirty="0" smtClean="0">
                <a:solidFill>
                  <a:srgbClr val="FF0000"/>
                </a:solidFill>
                <a:effectLst>
                  <a:outerShdw blurRad="38100" dist="38100" dir="2700000" algn="tl">
                    <a:srgbClr val="000000">
                      <a:alpha val="43137"/>
                    </a:srgbClr>
                  </a:outerShdw>
                </a:effectLst>
                <a:latin typeface="Gabriola" panose="04040605051002020D02" pitchFamily="82" charset="0"/>
              </a:rPr>
              <a:t>societate a deţinuţilor</a:t>
            </a:r>
            <a:endParaRPr lang="en-US" dirty="0" smtClean="0">
              <a:solidFill>
                <a:srgbClr val="FF0000"/>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ctr">
              <a:lnSpc>
                <a:spcPct val="115000"/>
              </a:lnSpc>
              <a:spcAft>
                <a:spcPts val="0"/>
              </a:spcAft>
              <a:buFont typeface="Webdings" panose="05030102010509060703" pitchFamily="18" charset="2"/>
              <a:buChar char="¨"/>
            </a:pPr>
            <a:r>
              <a:rPr lang="ro-RO" dirty="0">
                <a:solidFill>
                  <a:srgbClr val="FF0000"/>
                </a:solidFill>
                <a:effectLst>
                  <a:outerShdw blurRad="38100" dist="38100" dir="2700000" algn="tl">
                    <a:srgbClr val="000000">
                      <a:alpha val="43137"/>
                    </a:srgbClr>
                  </a:outerShdw>
                </a:effectLst>
                <a:latin typeface="Gabriola" panose="04040605051002020D02" pitchFamily="82" charset="0"/>
              </a:rPr>
              <a:t>Demersurile educative, de asistenţă psihologică şi asistenţă socială includ totalitatea activităţilor şi programelor specifice ariilor de intervenţie educaţională, psihologică şi socială, care presupun diferite grade de structurare şi complexitate, destinate persoanelor private de libertate aflate în custodia sistemului penitenciar.</a:t>
            </a:r>
            <a:endParaRPr lang="ro-RO" dirty="0">
              <a:solidFill>
                <a:srgbClr val="FF0000"/>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p:txBody>
      </p:sp>
      <p:pic>
        <p:nvPicPr>
          <p:cNvPr id="11" name="Picture 10" descr="C:\Users\marius.galatianu\Desktop\altele\foto\penitenciarul iasi\prezentare final\quilling 1.JPG"/>
          <p:cNvPicPr/>
          <p:nvPr/>
        </p:nvPicPr>
        <p:blipFill>
          <a:blip r:embed="rId5" cstate="email">
            <a:extLst>
              <a:ext uri="{28A0092B-C50C-407E-A947-70E740481C1C}">
                <a14:useLocalDpi xmlns:a14="http://schemas.microsoft.com/office/drawing/2010/main"/>
              </a:ext>
            </a:extLst>
          </a:blip>
          <a:srcRect/>
          <a:stretch>
            <a:fillRect/>
          </a:stretch>
        </p:blipFill>
        <p:spPr bwMode="auto">
          <a:xfrm rot="20490238">
            <a:off x="312169" y="3559066"/>
            <a:ext cx="2728595" cy="16776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descr="C:\Users\marius.galatianu\Desktop\altele\foto\penitenciarul iasi\prezentare final\inauguare3.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1242135" y="4530863"/>
            <a:ext cx="1605157" cy="21544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C:\Users\marius.galatianu\Desktop\altele\foto\penitenciarul iasi\bursa locurilor de munca 1.JPG"/>
          <p:cNvPicPr/>
          <p:nvPr/>
        </p:nvPicPr>
        <p:blipFill>
          <a:blip r:embed="rId7" cstate="email">
            <a:extLst>
              <a:ext uri="{28A0092B-C50C-407E-A947-70E740481C1C}">
                <a14:useLocalDpi xmlns:a14="http://schemas.microsoft.com/office/drawing/2010/main"/>
              </a:ext>
            </a:extLst>
          </a:blip>
          <a:srcRect/>
          <a:stretch>
            <a:fillRect/>
          </a:stretch>
        </p:blipFill>
        <p:spPr bwMode="auto">
          <a:xfrm rot="370731">
            <a:off x="2719538" y="3743438"/>
            <a:ext cx="2016760" cy="15132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descr="C:\Users\marius.galatianu\Desktop\altele\foto\penitenciarul iasi\de vorba cu cititorii 2.JPG"/>
          <p:cNvPicPr/>
          <p:nvPr/>
        </p:nvPicPr>
        <p:blipFill>
          <a:blip r:embed="rId8" cstate="email">
            <a:extLst>
              <a:ext uri="{28A0092B-C50C-407E-A947-70E740481C1C}">
                <a14:useLocalDpi xmlns:a14="http://schemas.microsoft.com/office/drawing/2010/main"/>
              </a:ext>
            </a:extLst>
          </a:blip>
          <a:srcRect/>
          <a:stretch>
            <a:fillRect/>
          </a:stretch>
        </p:blipFill>
        <p:spPr bwMode="auto">
          <a:xfrm rot="21099086">
            <a:off x="3339190" y="5037211"/>
            <a:ext cx="2091055" cy="1568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p:cNvPicPr/>
          <p:nvPr/>
        </p:nvPicPr>
        <p:blipFill>
          <a:blip r:embed="rId9" cstate="print">
            <a:extLst>
              <a:ext uri="{28A0092B-C50C-407E-A947-70E740481C1C}">
                <a14:useLocalDpi xmlns:a14="http://schemas.microsoft.com/office/drawing/2010/main" val="0"/>
              </a:ext>
            </a:extLst>
          </a:blip>
          <a:stretch>
            <a:fillRect/>
          </a:stretch>
        </p:blipFill>
        <p:spPr bwMode="auto">
          <a:xfrm rot="1062129">
            <a:off x="4491632" y="3655912"/>
            <a:ext cx="2082800" cy="13881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p:cNvPicPr/>
          <p:nvPr/>
        </p:nvPicPr>
        <p:blipFill>
          <a:blip r:embed="rId10" cstate="print">
            <a:extLst>
              <a:ext uri="{28A0092B-C50C-407E-A947-70E740481C1C}">
                <a14:useLocalDpi xmlns:a14="http://schemas.microsoft.com/office/drawing/2010/main" val="0"/>
              </a:ext>
            </a:extLst>
          </a:blip>
          <a:stretch>
            <a:fillRect/>
          </a:stretch>
        </p:blipFill>
        <p:spPr bwMode="auto">
          <a:xfrm rot="21363774">
            <a:off x="5815214" y="5236434"/>
            <a:ext cx="2091055" cy="13940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p:cNvPicPr/>
          <p:nvPr/>
        </p:nvPicPr>
        <p:blipFill>
          <a:blip r:embed="rId11" cstate="print">
            <a:extLst>
              <a:ext uri="{28A0092B-C50C-407E-A947-70E740481C1C}">
                <a14:useLocalDpi xmlns:a14="http://schemas.microsoft.com/office/drawing/2010/main" val="0"/>
              </a:ext>
            </a:extLst>
          </a:blip>
          <a:stretch>
            <a:fillRect/>
          </a:stretch>
        </p:blipFill>
        <p:spPr bwMode="auto">
          <a:xfrm rot="1351632">
            <a:off x="6600771" y="3606521"/>
            <a:ext cx="2216785" cy="14774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32225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75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1500"/>
                                        <p:tgtEl>
                                          <p:spTgt spid="8"/>
                                        </p:tgtEl>
                                      </p:cBhvr>
                                    </p:animEffect>
                                  </p:childTnLst>
                                </p:cTn>
                              </p:par>
                            </p:childTnLst>
                          </p:cTn>
                        </p:par>
                        <p:par>
                          <p:cTn id="11" fill="hold">
                            <p:stCondLst>
                              <p:cond delay="1750"/>
                            </p:stCondLst>
                            <p:childTnLst>
                              <p:par>
                                <p:cTn id="12" presetID="42"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par>
                          <p:cTn id="17" fill="hold">
                            <p:stCondLst>
                              <p:cond delay="2750"/>
                            </p:stCondLst>
                            <p:childTnLst>
                              <p:par>
                                <p:cTn id="18" presetID="2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1500"/>
                                        <p:tgtEl>
                                          <p:spTgt spid="12"/>
                                        </p:tgtEl>
                                      </p:cBhvr>
                                    </p:animEffect>
                                  </p:childTnLst>
                                </p:cTn>
                              </p:par>
                            </p:childTnLst>
                          </p:cTn>
                        </p:par>
                        <p:par>
                          <p:cTn id="21" fill="hold">
                            <p:stCondLst>
                              <p:cond delay="4250"/>
                            </p:stCondLst>
                            <p:childTnLst>
                              <p:par>
                                <p:cTn id="22" presetID="6"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circle(in)">
                                      <p:cBhvr>
                                        <p:cTn id="24" dur="2000"/>
                                        <p:tgtEl>
                                          <p:spTgt spid="13"/>
                                        </p:tgtEl>
                                      </p:cBhvr>
                                    </p:animEffect>
                                  </p:childTnLst>
                                </p:cTn>
                              </p:par>
                            </p:childTnLst>
                          </p:cTn>
                        </p:par>
                        <p:par>
                          <p:cTn id="25" fill="hold">
                            <p:stCondLst>
                              <p:cond delay="6250"/>
                            </p:stCondLst>
                            <p:childTnLst>
                              <p:par>
                                <p:cTn id="26" presetID="6" presetClass="entr" presetSubtype="16"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circle(in)">
                                      <p:cBhvr>
                                        <p:cTn id="28" dur="2000"/>
                                        <p:tgtEl>
                                          <p:spTgt spid="14"/>
                                        </p:tgtEl>
                                      </p:cBhvr>
                                    </p:animEffect>
                                  </p:childTnLst>
                                </p:cTn>
                              </p:par>
                            </p:childTnLst>
                          </p:cTn>
                        </p:par>
                        <p:par>
                          <p:cTn id="29" fill="hold">
                            <p:stCondLst>
                              <p:cond delay="8250"/>
                            </p:stCondLst>
                            <p:childTnLst>
                              <p:par>
                                <p:cTn id="30" presetID="31" presetClass="entr" presetSubtype="0"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fltVal val="0"/>
                                          </p:val>
                                        </p:tav>
                                        <p:tav tm="100000">
                                          <p:val>
                                            <p:strVal val="#ppt_w"/>
                                          </p:val>
                                        </p:tav>
                                      </p:tavLst>
                                    </p:anim>
                                    <p:anim calcmode="lin" valueType="num">
                                      <p:cBhvr>
                                        <p:cTn id="33" dur="1000" fill="hold"/>
                                        <p:tgtEl>
                                          <p:spTgt spid="15"/>
                                        </p:tgtEl>
                                        <p:attrNameLst>
                                          <p:attrName>ppt_h</p:attrName>
                                        </p:attrNameLst>
                                      </p:cBhvr>
                                      <p:tavLst>
                                        <p:tav tm="0">
                                          <p:val>
                                            <p:fltVal val="0"/>
                                          </p:val>
                                        </p:tav>
                                        <p:tav tm="100000">
                                          <p:val>
                                            <p:strVal val="#ppt_h"/>
                                          </p:val>
                                        </p:tav>
                                      </p:tavLst>
                                    </p:anim>
                                    <p:anim calcmode="lin" valueType="num">
                                      <p:cBhvr>
                                        <p:cTn id="34" dur="1000" fill="hold"/>
                                        <p:tgtEl>
                                          <p:spTgt spid="15"/>
                                        </p:tgtEl>
                                        <p:attrNameLst>
                                          <p:attrName>style.rotation</p:attrName>
                                        </p:attrNameLst>
                                      </p:cBhvr>
                                      <p:tavLst>
                                        <p:tav tm="0">
                                          <p:val>
                                            <p:fltVal val="90"/>
                                          </p:val>
                                        </p:tav>
                                        <p:tav tm="100000">
                                          <p:val>
                                            <p:fltVal val="0"/>
                                          </p:val>
                                        </p:tav>
                                      </p:tavLst>
                                    </p:anim>
                                    <p:animEffect transition="in" filter="fade">
                                      <p:cBhvr>
                                        <p:cTn id="35" dur="1000"/>
                                        <p:tgtEl>
                                          <p:spTgt spid="15"/>
                                        </p:tgtEl>
                                      </p:cBhvr>
                                    </p:animEffect>
                                  </p:childTnLst>
                                </p:cTn>
                              </p:par>
                            </p:childTnLst>
                          </p:cTn>
                        </p:par>
                        <p:par>
                          <p:cTn id="36" fill="hold">
                            <p:stCondLst>
                              <p:cond delay="9250"/>
                            </p:stCondLst>
                            <p:childTnLst>
                              <p:par>
                                <p:cTn id="37" presetID="21" presetClass="entr" presetSubtype="1"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heel(1)">
                                      <p:cBhvr>
                                        <p:cTn id="39" dur="2000"/>
                                        <p:tgtEl>
                                          <p:spTgt spid="16"/>
                                        </p:tgtEl>
                                      </p:cBhvr>
                                    </p:animEffect>
                                  </p:childTnLst>
                                </p:cTn>
                              </p:par>
                            </p:childTnLst>
                          </p:cTn>
                        </p:par>
                        <p:par>
                          <p:cTn id="40" fill="hold">
                            <p:stCondLst>
                              <p:cond delay="11250"/>
                            </p:stCondLst>
                            <p:childTnLst>
                              <p:par>
                                <p:cTn id="41" presetID="42"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411760" y="223607"/>
            <a:ext cx="4976042" cy="461665"/>
          </a:xfrm>
          <a:prstGeom prst="rect">
            <a:avLst/>
          </a:prstGeom>
          <a:noFill/>
        </p:spPr>
        <p:txBody>
          <a:bodyPr wrap="none" rtlCol="0">
            <a:spAutoFit/>
          </a:bodyPr>
          <a:lstStyle/>
          <a:p>
            <a:r>
              <a:rPr lang="ro-RO" sz="2400" b="1"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Demersuri de reintegrare socială</a:t>
            </a:r>
            <a:endParaRPr lang="en-US" sz="24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 name="Rectangle 7"/>
          <p:cNvSpPr/>
          <p:nvPr/>
        </p:nvSpPr>
        <p:spPr>
          <a:xfrm>
            <a:off x="251520" y="1059874"/>
            <a:ext cx="8424935" cy="5507662"/>
          </a:xfrm>
          <a:prstGeom prst="rect">
            <a:avLst/>
          </a:prstGeom>
        </p:spPr>
        <p:txBody>
          <a:bodyPr wrap="square">
            <a:spAutoFit/>
          </a:bodyPr>
          <a:lstStyle/>
          <a:p>
            <a:pPr algn="just">
              <a:lnSpc>
                <a:spcPct val="115000"/>
              </a:lnSpc>
              <a:spcAft>
                <a:spcPts val="0"/>
              </a:spcAft>
            </a:pPr>
            <a:r>
              <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Programe </a:t>
            </a:r>
            <a:r>
              <a:rPr lang="ro-RO" b="1"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b="1"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activităţi</a:t>
            </a:r>
            <a:r>
              <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educaționale</a:t>
            </a: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t>
            </a:r>
          </a:p>
          <a:p>
            <a:pPr algn="just">
              <a:lnSpc>
                <a:spcPct val="115000"/>
              </a:lnSpc>
              <a:spcAft>
                <a:spcPts val="0"/>
              </a:spcAft>
            </a:pPr>
            <a:endPar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rogram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adaptare la viața instituționalizată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 noilor depuși în penitenciar – INSTAD;</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ctivităţi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şcolarizare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cadrul şcolii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profesionale</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nr. 41 cu clasele I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VIII</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din penitenciar</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respectiv</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şcoală</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profesională</a:t>
            </a:r>
            <a:r>
              <a:rPr lang="en-US"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clasele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IX- XI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meseria</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bucătar</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aparţinând Ministerului Educaţiei şi Cercetării; </a:t>
            </a:r>
            <a:endPar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Cursuri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calificare profesională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cu durata de 3 – 4 sau 6 luni desfăşurate în colaborare cu Agenţia Judeţeană de Ocupare a Forţei de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Muncă,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diferite meserii stabilite în funcţie de posibilităţile de practică: tâmplar, zugrav, ajutor mecanic auto, croitor, bucătar, legumicultor, electronist</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frizer</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instalator</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etc. </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nformare</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consiliere, mediere privind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piaţa</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muncii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colaborare cu A.J.O.F.M.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Iaşi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 celor care urmează să fie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puşi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libertate; </a:t>
            </a:r>
          </a:p>
          <a:p>
            <a:pPr marL="285750" indent="-285750" algn="just">
              <a:lnSpc>
                <a:spcPct val="115000"/>
              </a:lnSpc>
              <a:spcAft>
                <a:spcPts val="0"/>
              </a:spcAft>
              <a:buFont typeface="Webdings" panose="05030102010509060703" pitchFamily="18" charset="2"/>
              <a:buChar char="¨"/>
            </a:pPr>
            <a:r>
              <a:rPr lang="ro-RO"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Activităţi</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 cartea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bibliotecă, prezentări de carte, editare de reviste lunare,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acţiuni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comunitate, omagieri, întâlniri periodice cu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invitaţi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din domeniul culturii –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poeţi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scriitori, actori, muzeografi, profesori, etc</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indent="-285750" algn="just">
              <a:lnSpc>
                <a:spcPct val="115000"/>
              </a:lnSpc>
              <a:spcAft>
                <a:spcPts val="0"/>
              </a:spcAft>
              <a:buFont typeface="Webdings" panose="05030102010509060703" pitchFamily="18" charset="2"/>
              <a:buChar char="¨"/>
            </a:pP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Activități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artistice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cerc de teatru, grup vocal-instrumental, cenaclu literar, atelier pictură, </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film,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grafică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și sculptură, cerc de abilități practice, marcarea unor evenimente semnificative, spectacole și expoziții;</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ctivităţi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ocupaţionale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goblenuri, meşteşugărit,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împletituri</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atelier de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grădinărit</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a:t>
            </a:r>
            <a:r>
              <a:rPr lang="ro-RO"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ctivităţi</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recreative de club tip hobby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tenis de masă, șah, rummy, scrabble, vizionare filme;</a:t>
            </a:r>
          </a:p>
          <a:p>
            <a:pPr algn="just">
              <a:lnSpc>
                <a:spcPct val="115000"/>
              </a:lnSpc>
              <a:spcAft>
                <a:spcPts val="0"/>
              </a:spcAft>
            </a:pP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6938445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75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411760" y="223607"/>
            <a:ext cx="4976042" cy="461665"/>
          </a:xfrm>
          <a:prstGeom prst="rect">
            <a:avLst/>
          </a:prstGeom>
          <a:noFill/>
        </p:spPr>
        <p:txBody>
          <a:bodyPr wrap="none" rtlCol="0">
            <a:spAutoFit/>
          </a:bodyPr>
          <a:lstStyle/>
          <a:p>
            <a:r>
              <a:rPr lang="ro-RO" sz="2400" b="1"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Demersuri de reintegrare socială</a:t>
            </a:r>
            <a:endParaRPr lang="en-US" sz="24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 name="Rectangle 7"/>
          <p:cNvSpPr/>
          <p:nvPr/>
        </p:nvSpPr>
        <p:spPr>
          <a:xfrm>
            <a:off x="168156" y="938374"/>
            <a:ext cx="6552728" cy="6781857"/>
          </a:xfrm>
          <a:prstGeom prst="rect">
            <a:avLst/>
          </a:prstGeom>
        </p:spPr>
        <p:txBody>
          <a:bodyPr wrap="square">
            <a:spAutoFit/>
          </a:bodyPr>
          <a:lstStyle/>
          <a:p>
            <a:pPr>
              <a:lnSpc>
                <a:spcPct val="115000"/>
              </a:lnSpc>
              <a:spcAft>
                <a:spcPts val="0"/>
              </a:spcAft>
            </a:pPr>
            <a:r>
              <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Programe </a:t>
            </a:r>
            <a:r>
              <a:rPr lang="ro-RO" b="1"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b="1"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activităţi</a:t>
            </a:r>
            <a:r>
              <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educaționale</a:t>
            </a: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t>
            </a:r>
          </a:p>
          <a:p>
            <a:pPr>
              <a:lnSpc>
                <a:spcPct val="115000"/>
              </a:lnSpc>
              <a:spcAft>
                <a:spcPts val="0"/>
              </a:spcAft>
            </a:pPr>
            <a:endParaRPr lang="ro-RO" b="1"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a:t>
            </a:r>
            <a:r>
              <a:rPr lang="ro-RO"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ctivităţi</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sportive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fotbal, tenis de masă,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competiţii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sportive, cercuri de dezbatere, întâlniri cu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reprezentanţi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din lumea sportului;</a:t>
            </a:r>
          </a:p>
          <a:p>
            <a:pPr marL="285750" indent="-285750" algn="just">
              <a:lnSpc>
                <a:spcPct val="115000"/>
              </a:lnSpc>
              <a:spcAft>
                <a:spcPts val="0"/>
              </a:spcAft>
              <a:buFont typeface="Webdings" panose="05030102010509060703" pitchFamily="18" charset="2"/>
              <a:buChar char="¨"/>
            </a:pP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a:t>
            </a:r>
            <a:r>
              <a:rPr lang="ro-RO"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ctivităţi</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pregătire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motivare </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culturală</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oncursuri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cultură generală, cercuri tematice,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conferinţe</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indent="-285750" algn="just">
              <a:lnSpc>
                <a:spcPct val="115000"/>
              </a:lnSpc>
              <a:spcAft>
                <a:spcPts val="0"/>
              </a:spcAft>
              <a:buFont typeface="Webdings" panose="05030102010509060703" pitchFamily="18" charset="2"/>
              <a:buChar char="¨"/>
            </a:pP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a:t>
            </a:r>
            <a:r>
              <a:rPr lang="ro-RO"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ctivităţi</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moral-religioase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cadrul capelei penitenciare, oficieri de slujbe, taina sfintei spovedanii, asistare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susţinere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moral-</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creştină</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educație religioasă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uvântul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care zidește);</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rograme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educaţie </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civică </a:t>
            </a:r>
            <a:endPar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Program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educaţie juridică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prelucrări ale informaţiilor legislative de interes;</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Program de educaţie</a:t>
            </a:r>
            <a:r>
              <a:rPr lang="en-US"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pentru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sănătate</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Program de </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educaţie</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pentru</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viaţa</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familie</a:t>
            </a: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rogram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pregătire pentru liberare </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Prolib</a:t>
            </a: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Consiliere</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educaţională</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psihologică și socială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la cererea persoanelor private de libertate;</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onsiliere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psihologică și socială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situaţii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criză (refuz de hrană, izolare, idei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suicidare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conduite agresive, divorț, cu copii în sistemul de protecție);</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onsiliere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psihologică și socială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vederea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cunoaşterii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subiecţilor</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indent="-285750" algn="just">
              <a:lnSpc>
                <a:spcPct val="115000"/>
              </a:lnSpc>
              <a:spcAft>
                <a:spcPts val="0"/>
              </a:spcAft>
              <a:buFont typeface="Webdings" panose="05030102010509060703" pitchFamily="18" charset="2"/>
              <a:buChar char="¨"/>
            </a:pPr>
            <a:endPar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algn="just">
              <a:lnSpc>
                <a:spcPct val="115000"/>
              </a:lnSpc>
              <a:spcAft>
                <a:spcPts val="0"/>
              </a:spcAft>
            </a:pP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p:txBody>
      </p:sp>
      <p:pic>
        <p:nvPicPr>
          <p:cNvPr id="9" name="Picture 8"/>
          <p:cNvPicPr/>
          <p:nvPr/>
        </p:nvPicPr>
        <p:blipFill>
          <a:blip r:embed="rId5" cstate="print">
            <a:extLst>
              <a:ext uri="{28A0092B-C50C-407E-A947-70E740481C1C}">
                <a14:useLocalDpi xmlns:a14="http://schemas.microsoft.com/office/drawing/2010/main" val="0"/>
              </a:ext>
            </a:extLst>
          </a:blip>
          <a:stretch>
            <a:fillRect/>
          </a:stretch>
        </p:blipFill>
        <p:spPr bwMode="auto">
          <a:xfrm rot="823411">
            <a:off x="6882813" y="1014066"/>
            <a:ext cx="1979508" cy="13196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p:nvPr/>
        </p:nvPicPr>
        <p:blipFill>
          <a:blip r:embed="rId6" cstate="print">
            <a:extLst>
              <a:ext uri="{28A0092B-C50C-407E-A947-70E740481C1C}">
                <a14:useLocalDpi xmlns:a14="http://schemas.microsoft.com/office/drawing/2010/main" val="0"/>
              </a:ext>
            </a:extLst>
          </a:blip>
          <a:stretch>
            <a:fillRect/>
          </a:stretch>
        </p:blipFill>
        <p:spPr bwMode="auto">
          <a:xfrm rot="20828080">
            <a:off x="6759814" y="2416417"/>
            <a:ext cx="1928686" cy="12857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p:nvPr/>
        </p:nvPicPr>
        <p:blipFill>
          <a:blip r:embed="rId7" cstate="print">
            <a:extLst>
              <a:ext uri="{28A0092B-C50C-407E-A947-70E740481C1C}">
                <a14:useLocalDpi xmlns:a14="http://schemas.microsoft.com/office/drawing/2010/main" val="0"/>
              </a:ext>
            </a:extLst>
          </a:blip>
          <a:stretch>
            <a:fillRect/>
          </a:stretch>
        </p:blipFill>
        <p:spPr bwMode="auto">
          <a:xfrm rot="870302">
            <a:off x="6930465" y="3855055"/>
            <a:ext cx="1924487" cy="12834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p:nvPr/>
        </p:nvPicPr>
        <p:blipFill>
          <a:blip r:embed="rId8" cstate="print">
            <a:extLst>
              <a:ext uri="{28A0092B-C50C-407E-A947-70E740481C1C}">
                <a14:useLocalDpi xmlns:a14="http://schemas.microsoft.com/office/drawing/2010/main" val="0"/>
              </a:ext>
            </a:extLst>
          </a:blip>
          <a:stretch>
            <a:fillRect/>
          </a:stretch>
        </p:blipFill>
        <p:spPr bwMode="auto">
          <a:xfrm rot="20923590">
            <a:off x="6956605" y="5346385"/>
            <a:ext cx="1872208" cy="111630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586188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75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1500"/>
                                        <p:tgtEl>
                                          <p:spTgt spid="8"/>
                                        </p:tgtEl>
                                      </p:cBhvr>
                                    </p:animEffect>
                                  </p:childTnLst>
                                </p:cTn>
                              </p:par>
                            </p:childTnLst>
                          </p:cTn>
                        </p:par>
                        <p:par>
                          <p:cTn id="11" fill="hold">
                            <p:stCondLst>
                              <p:cond delay="1750"/>
                            </p:stCondLst>
                            <p:childTnLst>
                              <p:par>
                                <p:cTn id="12" presetID="22" presetClass="entr" presetSubtype="4"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1750"/>
                                        <p:tgtEl>
                                          <p:spTgt spid="9"/>
                                        </p:tgtEl>
                                      </p:cBhvr>
                                    </p:animEffect>
                                  </p:childTnLst>
                                </p:cTn>
                              </p:par>
                            </p:childTnLst>
                          </p:cTn>
                        </p:par>
                        <p:par>
                          <p:cTn id="15" fill="hold">
                            <p:stCondLst>
                              <p:cond delay="3500"/>
                            </p:stCondLst>
                            <p:childTnLst>
                              <p:par>
                                <p:cTn id="16" presetID="22" presetClass="entr" presetSubtype="4"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1750"/>
                                        <p:tgtEl>
                                          <p:spTgt spid="10"/>
                                        </p:tgtEl>
                                      </p:cBhvr>
                                    </p:animEffect>
                                  </p:childTnLst>
                                </p:cTn>
                              </p:par>
                            </p:childTnLst>
                          </p:cTn>
                        </p:par>
                        <p:par>
                          <p:cTn id="19" fill="hold">
                            <p:stCondLst>
                              <p:cond delay="525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1500"/>
                                        <p:tgtEl>
                                          <p:spTgt spid="11"/>
                                        </p:tgtEl>
                                      </p:cBhvr>
                                    </p:animEffect>
                                  </p:childTnLst>
                                </p:cTn>
                              </p:par>
                            </p:childTnLst>
                          </p:cTn>
                        </p:par>
                        <p:par>
                          <p:cTn id="23" fill="hold">
                            <p:stCondLst>
                              <p:cond delay="6750"/>
                            </p:stCondLst>
                            <p:childTnLst>
                              <p:par>
                                <p:cTn id="24" presetID="2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2411760" y="223607"/>
            <a:ext cx="4976042" cy="461665"/>
          </a:xfrm>
          <a:prstGeom prst="rect">
            <a:avLst/>
          </a:prstGeom>
          <a:noFill/>
        </p:spPr>
        <p:txBody>
          <a:bodyPr wrap="none" rtlCol="0">
            <a:spAutoFit/>
          </a:bodyPr>
          <a:lstStyle/>
          <a:p>
            <a:r>
              <a:rPr lang="ro-RO" sz="2400" b="1"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Demersuri de reintegrare socială</a:t>
            </a:r>
            <a:endParaRPr lang="en-US" sz="24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 name="Rectangle 7"/>
          <p:cNvSpPr/>
          <p:nvPr/>
        </p:nvSpPr>
        <p:spPr>
          <a:xfrm>
            <a:off x="168156" y="826825"/>
            <a:ext cx="6552728" cy="7100405"/>
          </a:xfrm>
          <a:prstGeom prst="rect">
            <a:avLst/>
          </a:prstGeom>
        </p:spPr>
        <p:txBody>
          <a:bodyPr wrap="square">
            <a:spAutoFit/>
          </a:bodyPr>
          <a:lstStyle/>
          <a:p>
            <a:pPr>
              <a:lnSpc>
                <a:spcPct val="115000"/>
              </a:lnSpc>
              <a:spcAft>
                <a:spcPts val="0"/>
              </a:spcAft>
            </a:pP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Programe </a:t>
            </a:r>
            <a:r>
              <a:rPr lang="ro-RO" b="1"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b="1"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activităţi</a:t>
            </a: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educaționale:</a:t>
            </a:r>
          </a:p>
          <a:p>
            <a:pPr>
              <a:lnSpc>
                <a:spcPct val="115000"/>
              </a:lnSpc>
              <a:spcAft>
                <a:spcPts val="0"/>
              </a:spcAft>
            </a:pPr>
            <a:endPar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onsiliere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psihologică pre -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post testare HIV/SIDA</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valuări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educaţionale</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psihologice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și sociale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perioada de carantină, nou - depuşi în penitenciar, pentru întocmirea documentelor oficiale;</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Programe terapeutice și de asistență psihosocială</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indent="-285750" algn="just">
              <a:lnSpc>
                <a:spcPct val="115000"/>
              </a:lnSpc>
              <a:spcAft>
                <a:spcPts val="0"/>
              </a:spcAft>
              <a:buFont typeface="Webdings" panose="05030102010509060703" pitchFamily="18" charset="2"/>
              <a:buChar char="¨"/>
            </a:pP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Dezvoltarea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asertivităţii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endPar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Program de dezvoltare a universului cunoaşterii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toate modulele);</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ezvoltarea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inteligenţei</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emoţionale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autocunoaştere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educerea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agresivităţii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terapia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foştilor</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consumatori de droguri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indent="-285750" algn="just">
              <a:lnSpc>
                <a:spcPct val="115000"/>
              </a:lnSpc>
              <a:spcAft>
                <a:spcPts val="0"/>
              </a:spcAft>
              <a:buFont typeface="Webdings" panose="05030102010509060703" pitchFamily="18" charset="2"/>
              <a:buChar char="¨"/>
            </a:pP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onsiliere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vederea adaptării,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asistenţă</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psihologică a celor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diagnosticaţi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psihiatric;</a:t>
            </a:r>
          </a:p>
          <a:p>
            <a:pPr marL="285750" indent="-285750" algn="just">
              <a:lnSpc>
                <a:spcPct val="115000"/>
              </a:lnSpc>
              <a:spcAft>
                <a:spcPts val="0"/>
              </a:spcAft>
              <a:buFont typeface="Webdings" panose="05030102010509060703" pitchFamily="18" charset="2"/>
              <a:buChar char="¨"/>
            </a:pP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a:t>
            </a:r>
            <a:r>
              <a:rPr lang="ro-RO"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sistenţă</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psihologică pentru categorii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vulenerabile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a:p>
            <a:pPr marL="285750" indent="-285750" algn="just">
              <a:lnSpc>
                <a:spcPct val="115000"/>
              </a:lnSpc>
              <a:spcAft>
                <a:spcPts val="0"/>
              </a:spcAft>
              <a:buFont typeface="Webdings" panose="05030102010509060703" pitchFamily="18" charset="2"/>
              <a:buChar char="¨"/>
            </a:pP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rograme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mediere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intervenţie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sprijin în vederea obținerii de documentație pentru completare dosare </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pensionare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la termen sau de invaliditate;</a:t>
            </a:r>
          </a:p>
          <a:p>
            <a:pPr marL="285750" indent="-285750" algn="just">
              <a:lnSpc>
                <a:spcPct val="115000"/>
              </a:lnSpc>
              <a:spcAft>
                <a:spcPts val="0"/>
              </a:spcAft>
              <a:buFont typeface="Webdings" panose="05030102010509060703" pitchFamily="18" charset="2"/>
              <a:buChar char="¨"/>
            </a:pP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nformare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și mediere pentru obținere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documentaţie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vederea încheierii căsătoriilor; </a:t>
            </a:r>
          </a:p>
          <a:p>
            <a:pPr marL="285750" indent="-285750" algn="just">
              <a:lnSpc>
                <a:spcPct val="115000"/>
              </a:lnSpc>
              <a:spcAft>
                <a:spcPts val="0"/>
              </a:spcAft>
              <a:buFont typeface="Webdings" panose="05030102010509060703" pitchFamily="18" charset="2"/>
              <a:buChar char="¨"/>
            </a:pP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valuări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socio</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-familiale și mediere în vederea înregistrării tardive a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naşterii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a:p>
            <a:pPr marL="285750" indent="-285750" algn="just">
              <a:lnSpc>
                <a:spcPct val="115000"/>
              </a:lnSpc>
              <a:spcAft>
                <a:spcPts val="0"/>
              </a:spcAft>
              <a:buFont typeface="Webdings" panose="05030102010509060703" pitchFamily="18" charset="2"/>
              <a:buChar char="¨"/>
            </a:pP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rograme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informare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educaţie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pro-socială;  </a:t>
            </a:r>
          </a:p>
          <a:p>
            <a:pPr marL="285750" indent="-285750" algn="just">
              <a:lnSpc>
                <a:spcPct val="115000"/>
              </a:lnSpc>
              <a:spcAft>
                <a:spcPts val="0"/>
              </a:spcAft>
              <a:buFont typeface="Webdings" panose="05030102010509060703" pitchFamily="18" charset="2"/>
              <a:buChar char="¨"/>
            </a:pP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a:t>
            </a:r>
            <a:r>
              <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eintegrare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muncă / recalificare post-</a:t>
            </a:r>
            <a:r>
              <a:rPr lang="ro-RO"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detenţie</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a:p>
            <a:pPr marL="285750" indent="-285750" algn="just">
              <a:lnSpc>
                <a:spcPct val="115000"/>
              </a:lnSpc>
              <a:spcAft>
                <a:spcPts val="0"/>
              </a:spcAft>
              <a:buFont typeface="Webdings" panose="05030102010509060703" pitchFamily="18" charset="2"/>
              <a:buChar char="¨"/>
            </a:pP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endParaRPr lang="ro-RO"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algn="just">
              <a:lnSpc>
                <a:spcPct val="115000"/>
              </a:lnSpc>
              <a:spcAft>
                <a:spcPts val="0"/>
              </a:spcAft>
            </a:pP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p:txBody>
      </p:sp>
      <p:pic>
        <p:nvPicPr>
          <p:cNvPr id="9" name="Picture 8"/>
          <p:cNvPicPr/>
          <p:nvPr/>
        </p:nvPicPr>
        <p:blipFill>
          <a:blip r:embed="rId5" cstate="print">
            <a:extLst>
              <a:ext uri="{28A0092B-C50C-407E-A947-70E740481C1C}">
                <a14:useLocalDpi xmlns:a14="http://schemas.microsoft.com/office/drawing/2010/main" val="0"/>
              </a:ext>
            </a:extLst>
          </a:blip>
          <a:stretch>
            <a:fillRect/>
          </a:stretch>
        </p:blipFill>
        <p:spPr bwMode="auto">
          <a:xfrm>
            <a:off x="6811221" y="886098"/>
            <a:ext cx="2057400" cy="13273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p:nvPr/>
        </p:nvPicPr>
        <p:blipFill>
          <a:blip r:embed="rId6" cstate="print">
            <a:extLst>
              <a:ext uri="{28A0092B-C50C-407E-A947-70E740481C1C}">
                <a14:useLocalDpi xmlns:a14="http://schemas.microsoft.com/office/drawing/2010/main" val="0"/>
              </a:ext>
            </a:extLst>
          </a:blip>
          <a:stretch>
            <a:fillRect/>
          </a:stretch>
        </p:blipFill>
        <p:spPr bwMode="auto">
          <a:xfrm>
            <a:off x="6588223" y="2362928"/>
            <a:ext cx="2057400" cy="13717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p:nvPr/>
        </p:nvPicPr>
        <p:blipFill>
          <a:blip r:embed="rId7" cstate="print">
            <a:extLst>
              <a:ext uri="{28A0092B-C50C-407E-A947-70E740481C1C}">
                <a14:useLocalDpi xmlns:a14="http://schemas.microsoft.com/office/drawing/2010/main" val="0"/>
              </a:ext>
            </a:extLst>
          </a:blip>
          <a:stretch>
            <a:fillRect/>
          </a:stretch>
        </p:blipFill>
        <p:spPr bwMode="auto">
          <a:xfrm>
            <a:off x="6811221" y="3921129"/>
            <a:ext cx="2062829" cy="13877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88224" y="5495360"/>
            <a:ext cx="2057399" cy="13717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734626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75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1500"/>
                                        <p:tgtEl>
                                          <p:spTgt spid="8"/>
                                        </p:tgtEl>
                                      </p:cBhvr>
                                    </p:animEffect>
                                  </p:childTnLst>
                                </p:cTn>
                              </p:par>
                            </p:childTnLst>
                          </p:cTn>
                        </p:par>
                        <p:par>
                          <p:cTn id="11" fill="hold">
                            <p:stCondLst>
                              <p:cond delay="175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750" fill="hold"/>
                                        <p:tgtEl>
                                          <p:spTgt spid="9"/>
                                        </p:tgtEl>
                                        <p:attrNameLst>
                                          <p:attrName>ppt_w</p:attrName>
                                        </p:attrNameLst>
                                      </p:cBhvr>
                                      <p:tavLst>
                                        <p:tav tm="0">
                                          <p:val>
                                            <p:fltVal val="0"/>
                                          </p:val>
                                        </p:tav>
                                        <p:tav tm="100000">
                                          <p:val>
                                            <p:strVal val="#ppt_w"/>
                                          </p:val>
                                        </p:tav>
                                      </p:tavLst>
                                    </p:anim>
                                    <p:anim calcmode="lin" valueType="num">
                                      <p:cBhvr>
                                        <p:cTn id="15" dur="1750" fill="hold"/>
                                        <p:tgtEl>
                                          <p:spTgt spid="9"/>
                                        </p:tgtEl>
                                        <p:attrNameLst>
                                          <p:attrName>ppt_h</p:attrName>
                                        </p:attrNameLst>
                                      </p:cBhvr>
                                      <p:tavLst>
                                        <p:tav tm="0">
                                          <p:val>
                                            <p:fltVal val="0"/>
                                          </p:val>
                                        </p:tav>
                                        <p:tav tm="100000">
                                          <p:val>
                                            <p:strVal val="#ppt_h"/>
                                          </p:val>
                                        </p:tav>
                                      </p:tavLst>
                                    </p:anim>
                                    <p:animEffect transition="in" filter="fade">
                                      <p:cBhvr>
                                        <p:cTn id="16" dur="1750"/>
                                        <p:tgtEl>
                                          <p:spTgt spid="9"/>
                                        </p:tgtEl>
                                      </p:cBhvr>
                                    </p:animEffect>
                                  </p:childTnLst>
                                </p:cTn>
                              </p:par>
                            </p:childTnLst>
                          </p:cTn>
                        </p:par>
                        <p:par>
                          <p:cTn id="17" fill="hold">
                            <p:stCondLst>
                              <p:cond delay="35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500" fill="hold"/>
                                        <p:tgtEl>
                                          <p:spTgt spid="10"/>
                                        </p:tgtEl>
                                        <p:attrNameLst>
                                          <p:attrName>ppt_w</p:attrName>
                                        </p:attrNameLst>
                                      </p:cBhvr>
                                      <p:tavLst>
                                        <p:tav tm="0">
                                          <p:val>
                                            <p:fltVal val="0"/>
                                          </p:val>
                                        </p:tav>
                                        <p:tav tm="100000">
                                          <p:val>
                                            <p:strVal val="#ppt_w"/>
                                          </p:val>
                                        </p:tav>
                                      </p:tavLst>
                                    </p:anim>
                                    <p:anim calcmode="lin" valueType="num">
                                      <p:cBhvr>
                                        <p:cTn id="21" dur="1500" fill="hold"/>
                                        <p:tgtEl>
                                          <p:spTgt spid="10"/>
                                        </p:tgtEl>
                                        <p:attrNameLst>
                                          <p:attrName>ppt_h</p:attrName>
                                        </p:attrNameLst>
                                      </p:cBhvr>
                                      <p:tavLst>
                                        <p:tav tm="0">
                                          <p:val>
                                            <p:fltVal val="0"/>
                                          </p:val>
                                        </p:tav>
                                        <p:tav tm="100000">
                                          <p:val>
                                            <p:strVal val="#ppt_h"/>
                                          </p:val>
                                        </p:tav>
                                      </p:tavLst>
                                    </p:anim>
                                    <p:animEffect transition="in" filter="fade">
                                      <p:cBhvr>
                                        <p:cTn id="22" dur="1500"/>
                                        <p:tgtEl>
                                          <p:spTgt spid="10"/>
                                        </p:tgtEl>
                                      </p:cBhvr>
                                    </p:animEffect>
                                  </p:childTnLst>
                                </p:cTn>
                              </p:par>
                            </p:childTnLst>
                          </p:cTn>
                        </p:par>
                        <p:par>
                          <p:cTn id="23" fill="hold">
                            <p:stCondLst>
                              <p:cond delay="50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750" fill="hold"/>
                                        <p:tgtEl>
                                          <p:spTgt spid="11"/>
                                        </p:tgtEl>
                                        <p:attrNameLst>
                                          <p:attrName>ppt_w</p:attrName>
                                        </p:attrNameLst>
                                      </p:cBhvr>
                                      <p:tavLst>
                                        <p:tav tm="0">
                                          <p:val>
                                            <p:fltVal val="0"/>
                                          </p:val>
                                        </p:tav>
                                        <p:tav tm="100000">
                                          <p:val>
                                            <p:strVal val="#ppt_w"/>
                                          </p:val>
                                        </p:tav>
                                      </p:tavLst>
                                    </p:anim>
                                    <p:anim calcmode="lin" valueType="num">
                                      <p:cBhvr>
                                        <p:cTn id="27" dur="1750" fill="hold"/>
                                        <p:tgtEl>
                                          <p:spTgt spid="11"/>
                                        </p:tgtEl>
                                        <p:attrNameLst>
                                          <p:attrName>ppt_h</p:attrName>
                                        </p:attrNameLst>
                                      </p:cBhvr>
                                      <p:tavLst>
                                        <p:tav tm="0">
                                          <p:val>
                                            <p:fltVal val="0"/>
                                          </p:val>
                                        </p:tav>
                                        <p:tav tm="100000">
                                          <p:val>
                                            <p:strVal val="#ppt_h"/>
                                          </p:val>
                                        </p:tav>
                                      </p:tavLst>
                                    </p:anim>
                                    <p:animEffect transition="in" filter="fade">
                                      <p:cBhvr>
                                        <p:cTn id="28" dur="1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3491880" y="83830"/>
            <a:ext cx="4976042" cy="461665"/>
          </a:xfrm>
          <a:prstGeom prst="rect">
            <a:avLst/>
          </a:prstGeom>
          <a:noFill/>
        </p:spPr>
        <p:txBody>
          <a:bodyPr wrap="none" rtlCol="0">
            <a:spAutoFit/>
          </a:bodyPr>
          <a:lstStyle/>
          <a:p>
            <a:r>
              <a:rPr lang="ro-RO" sz="2400" b="1"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Demersuri de reintegrare socială</a:t>
            </a:r>
            <a:endParaRPr lang="en-US" sz="2400" b="1"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8" name="Rectangle 7"/>
          <p:cNvSpPr/>
          <p:nvPr/>
        </p:nvSpPr>
        <p:spPr>
          <a:xfrm>
            <a:off x="168156" y="789350"/>
            <a:ext cx="8796332" cy="3277820"/>
          </a:xfrm>
          <a:prstGeom prst="rect">
            <a:avLst/>
          </a:prstGeom>
        </p:spPr>
        <p:txBody>
          <a:bodyPr wrap="square">
            <a:spAutoFit/>
          </a:bodyPr>
          <a:lstStyle/>
          <a:p>
            <a:pPr>
              <a:lnSpc>
                <a:spcPct val="115000"/>
              </a:lnSpc>
              <a:spcAft>
                <a:spcPts val="0"/>
              </a:spcAft>
            </a:pP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Programe </a:t>
            </a:r>
            <a:r>
              <a:rPr lang="ro-RO" b="1"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b="1" dirty="0" err="1"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activităţi</a:t>
            </a:r>
            <a:r>
              <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educaționale:</a:t>
            </a:r>
          </a:p>
          <a:p>
            <a:pPr>
              <a:lnSpc>
                <a:spcPct val="115000"/>
              </a:lnSpc>
              <a:spcAft>
                <a:spcPts val="0"/>
              </a:spcAft>
            </a:pPr>
            <a:endParaRPr lang="ro-RO" b="1"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rogram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asistenţă</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socio</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-familială adresat </a:t>
            </a:r>
            <a:r>
              <a:rPr lang="ro-RO"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foştilor</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consumatori de droguri</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a:p>
            <a:pPr marL="285750" indent="-285750" algn="just">
              <a:lnSpc>
                <a:spcPct val="115000"/>
              </a:lnSpc>
              <a:spcAft>
                <a:spcPts val="0"/>
              </a:spcAft>
              <a:buFont typeface="Webdings" panose="05030102010509060703" pitchFamily="18" charset="2"/>
              <a:buChar char="¨"/>
            </a:pP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a:t>
            </a:r>
            <a:r>
              <a:rPr lang="ro-RO"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enţinerea </a:t>
            </a:r>
            <a:r>
              <a:rPr lang="ro-RO"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unitară a familiilor </a:t>
            </a:r>
            <a:r>
              <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vizite cu caracter social, mediere telefonică, adrese scrise, fotografii, adrese de contact, etc. </a:t>
            </a:r>
            <a:endPar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Activiăţi</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desfăşurate</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comunitate</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Vizionare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meci</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fotbal</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Vizită</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muzeu</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Vizită</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Mitropolie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Vizită</a:t>
            </a:r>
            <a:r>
              <a:rPr lang="en-US"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Observatorul</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Astronomic,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Campanie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curăţenie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etc</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indent="-285750" algn="just">
              <a:lnSpc>
                <a:spcPct val="115000"/>
              </a:lnSpc>
              <a:spcAft>
                <a:spcPts val="0"/>
              </a:spcAft>
              <a:buFont typeface="Webdings" panose="05030102010509060703" pitchFamily="18" charset="2"/>
              <a:buChar char="¨"/>
            </a:pP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Realizarea</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Revistei</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Clepsidra</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 o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frecvență</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3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numere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an,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parteneriat</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cu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unitățile</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din </a:t>
            </a:r>
            <a:r>
              <a:rPr lang="en-US"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Regiunea</a:t>
            </a:r>
            <a:r>
              <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Nord-Est.</a:t>
            </a:r>
          </a:p>
          <a:p>
            <a:pPr marL="285750" indent="-285750" algn="just">
              <a:lnSpc>
                <a:spcPct val="115000"/>
              </a:lnSpc>
              <a:spcAft>
                <a:spcPts val="0"/>
              </a:spcAft>
              <a:buFont typeface="Webdings" panose="05030102010509060703" pitchFamily="18" charset="2"/>
              <a:buChar char="¨"/>
            </a:pPr>
            <a:r>
              <a:rPr lang="en-US"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Activiăţi</a:t>
            </a:r>
            <a:r>
              <a:rPr lang="en-US"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prevenire</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Criminalităţii</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juvenile,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en-US"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colaborare</a:t>
            </a:r>
            <a:r>
              <a:rPr lang="en-US"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cu IPJ, ISJ, CPECA.</a:t>
            </a:r>
            <a:endParaRPr lang="en-US"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285750" indent="-285750" algn="just">
              <a:lnSpc>
                <a:spcPct val="115000"/>
              </a:lnSpc>
              <a:spcAft>
                <a:spcPts val="0"/>
              </a:spcAft>
              <a:buFont typeface="Webdings" panose="05030102010509060703" pitchFamily="18" charset="2"/>
              <a:buChar char="¨"/>
            </a:pPr>
            <a:endParaRPr lang="ro-RO"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p:txBody>
      </p:sp>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l="13776" t="6320" r="10625" b="4744"/>
          <a:stretch/>
        </p:blipFill>
        <p:spPr>
          <a:xfrm>
            <a:off x="3209985" y="3899222"/>
            <a:ext cx="2712673" cy="20364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0508" y="4005341"/>
            <a:ext cx="2736020" cy="18242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65319" y="4005341"/>
            <a:ext cx="2736020" cy="18242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4812266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175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4395" y="3038464"/>
            <a:ext cx="6271893" cy="352547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1" name="Title 1"/>
          <p:cNvSpPr txBox="1">
            <a:spLocks/>
          </p:cNvSpPr>
          <p:nvPr/>
        </p:nvSpPr>
        <p:spPr>
          <a:xfrm>
            <a:off x="-324544" y="197414"/>
            <a:ext cx="5746247" cy="127524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dirty="0" err="1" smtClean="0">
                <a:latin typeface="Arial" panose="020B0604020202020204" pitchFamily="34" charset="0"/>
                <a:cs typeface="Arial" panose="020B0604020202020204" pitchFamily="34" charset="0"/>
              </a:rPr>
              <a:t>Producția</a:t>
            </a:r>
            <a:r>
              <a:rPr lang="en-US" sz="2400" b="1" dirty="0" smtClean="0">
                <a:latin typeface="Arial" panose="020B0604020202020204" pitchFamily="34" charset="0"/>
                <a:cs typeface="Arial" panose="020B0604020202020204" pitchFamily="34" charset="0"/>
              </a:rPr>
              <a:t> </a:t>
            </a:r>
            <a:r>
              <a:rPr lang="en-US" sz="2400" b="1" dirty="0" err="1" smtClean="0">
                <a:latin typeface="Arial" panose="020B0604020202020204" pitchFamily="34" charset="0"/>
                <a:cs typeface="Arial" panose="020B0604020202020204" pitchFamily="34" charset="0"/>
              </a:rPr>
              <a:t>Cinematografică</a:t>
            </a:r>
            <a:endParaRPr lang="en-US" sz="2400" b="1" dirty="0" smtClean="0">
              <a:latin typeface="Arial" panose="020B0604020202020204" pitchFamily="34" charset="0"/>
              <a:cs typeface="Arial" panose="020B0604020202020204" pitchFamily="34" charset="0"/>
            </a:endParaRPr>
          </a:p>
          <a:p>
            <a:r>
              <a:rPr lang="en-US" sz="2400" b="1" dirty="0" smtClean="0">
                <a:latin typeface="Arial" panose="020B0604020202020204" pitchFamily="34" charset="0"/>
                <a:cs typeface="Arial" panose="020B0604020202020204" pitchFamily="34" charset="0"/>
              </a:rPr>
              <a:t>“</a:t>
            </a:r>
            <a:r>
              <a:rPr lang="en-US" sz="2400" b="1" dirty="0" err="1" smtClean="0">
                <a:latin typeface="Arial" panose="020B0604020202020204" pitchFamily="34" charset="0"/>
                <a:cs typeface="Arial" panose="020B0604020202020204" pitchFamily="34" charset="0"/>
              </a:rPr>
              <a:t>tAInted</a:t>
            </a:r>
            <a:r>
              <a:rPr lang="en-US" sz="2400" b="1" dirty="0" smtClean="0">
                <a:latin typeface="Arial" panose="020B0604020202020204" pitchFamily="34" charset="0"/>
                <a:cs typeface="Arial" panose="020B0604020202020204" pitchFamily="34" charset="0"/>
              </a:rPr>
              <a:t> LOOP”</a:t>
            </a:r>
            <a:endParaRPr lang="en-US" sz="1000" b="1" dirty="0"/>
          </a:p>
        </p:txBody>
      </p:sp>
      <p:sp>
        <p:nvSpPr>
          <p:cNvPr id="12" name="Rectangle 11"/>
          <p:cNvSpPr/>
          <p:nvPr/>
        </p:nvSpPr>
        <p:spPr>
          <a:xfrm>
            <a:off x="396238" y="1845334"/>
            <a:ext cx="8208209" cy="1200329"/>
          </a:xfrm>
          <a:prstGeom prst="rect">
            <a:avLst/>
          </a:prstGeom>
        </p:spPr>
        <p:txBody>
          <a:bodyPr wrap="square">
            <a:spAutoFit/>
          </a:bodyPr>
          <a:lstStyle/>
          <a:p>
            <a:pPr algn="ctr"/>
            <a:r>
              <a:rPr lang="en-US" sz="2400" b="1" dirty="0" err="1" smtClean="0">
                <a:latin typeface="Gabriola" panose="04040605051002020D02" pitchFamily="82" charset="0"/>
                <a:cs typeface="Arial" panose="020B0604020202020204" pitchFamily="34" charset="0"/>
              </a:rPr>
              <a:t>În</a:t>
            </a:r>
            <a:r>
              <a:rPr lang="en-US" sz="2400" b="1" dirty="0" smtClean="0">
                <a:latin typeface="Gabriola" panose="04040605051002020D02" pitchFamily="82" charset="0"/>
                <a:cs typeface="Arial" panose="020B0604020202020204" pitchFamily="34" charset="0"/>
              </a:rPr>
              <a:t> 2023, </a:t>
            </a:r>
            <a:r>
              <a:rPr lang="en-US" sz="2400" b="1" dirty="0" err="1" smtClean="0">
                <a:latin typeface="Gabriola" panose="04040605051002020D02" pitchFamily="82" charset="0"/>
                <a:cs typeface="Arial" panose="020B0604020202020204" pitchFamily="34" charset="0"/>
              </a:rPr>
              <a:t>în</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Penitenciarul</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Iași</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prin</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implicarea</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Sectorului</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Reintegrare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Socială</a:t>
            </a:r>
            <a:r>
              <a:rPr lang="en-US" sz="2400" b="1" dirty="0" smtClean="0">
                <a:latin typeface="Gabriola" panose="04040605051002020D02" pitchFamily="82" charset="0"/>
                <a:cs typeface="Arial" panose="020B0604020202020204" pitchFamily="34" charset="0"/>
              </a:rPr>
              <a:t>, s-a </a:t>
            </a:r>
            <a:r>
              <a:rPr lang="en-US" sz="2400" b="1" dirty="0" err="1" smtClean="0">
                <a:latin typeface="Gabriola" panose="04040605051002020D02" pitchFamily="82" charset="0"/>
                <a:cs typeface="Arial" panose="020B0604020202020204" pitchFamily="34" charset="0"/>
              </a:rPr>
              <a:t>realizat</a:t>
            </a:r>
            <a:r>
              <a:rPr lang="en-US" sz="2400" b="1" dirty="0" smtClean="0">
                <a:latin typeface="Gabriola" panose="04040605051002020D02" pitchFamily="82" charset="0"/>
                <a:cs typeface="Arial" panose="020B0604020202020204" pitchFamily="34" charset="0"/>
              </a:rPr>
              <a:t> o </a:t>
            </a:r>
            <a:r>
              <a:rPr lang="en-US" sz="2400" b="1" dirty="0" err="1" smtClean="0">
                <a:latin typeface="Gabriola" panose="04040605051002020D02" pitchFamily="82" charset="0"/>
                <a:cs typeface="Arial" panose="020B0604020202020204" pitchFamily="34" charset="0"/>
              </a:rPr>
              <a:t>producție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cinematografică</a:t>
            </a:r>
            <a:r>
              <a:rPr lang="en-US" sz="2400" b="1" dirty="0" smtClean="0">
                <a:latin typeface="Gabriola" panose="04040605051002020D02" pitchFamily="82" charset="0"/>
                <a:cs typeface="Arial" panose="020B0604020202020204" pitchFamily="34" charset="0"/>
              </a:rPr>
              <a:t> care a </a:t>
            </a:r>
            <a:r>
              <a:rPr lang="en-US" sz="2400" b="1" dirty="0" err="1" smtClean="0">
                <a:latin typeface="Gabriola" panose="04040605051002020D02" pitchFamily="82" charset="0"/>
                <a:cs typeface="Arial" panose="020B0604020202020204" pitchFamily="34" charset="0"/>
              </a:rPr>
              <a:t>participat</a:t>
            </a:r>
            <a:r>
              <a:rPr lang="en-US" sz="2400" b="1" dirty="0" smtClean="0">
                <a:latin typeface="Gabriola" panose="04040605051002020D02" pitchFamily="82" charset="0"/>
                <a:cs typeface="Arial" panose="020B0604020202020204" pitchFamily="34" charset="0"/>
              </a:rPr>
              <a:t> la </a:t>
            </a:r>
          </a:p>
          <a:p>
            <a:pPr algn="ctr"/>
            <a:r>
              <a:rPr lang="en-US" sz="2400" b="1" dirty="0" err="1" smtClean="0">
                <a:latin typeface="Gabriola" panose="04040605051002020D02" pitchFamily="82" charset="0"/>
                <a:cs typeface="Arial" panose="020B0604020202020204" pitchFamily="34" charset="0"/>
              </a:rPr>
              <a:t>Festivalul</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Internațional</a:t>
            </a:r>
            <a:r>
              <a:rPr lang="en-US" sz="2400" b="1" dirty="0" smtClean="0">
                <a:latin typeface="Gabriola" panose="04040605051002020D02" pitchFamily="82" charset="0"/>
                <a:cs typeface="Arial" panose="020B0604020202020204" pitchFamily="34" charset="0"/>
              </a:rPr>
              <a:t> de Film din Olsztyn, </a:t>
            </a:r>
            <a:r>
              <a:rPr lang="en-US" sz="2400" b="1" dirty="0" err="1" smtClean="0">
                <a:latin typeface="Gabriola" panose="04040605051002020D02" pitchFamily="82" charset="0"/>
                <a:cs typeface="Arial" panose="020B0604020202020204" pitchFamily="34" charset="0"/>
              </a:rPr>
              <a:t>Polonia</a:t>
            </a:r>
            <a:r>
              <a:rPr lang="en-US" sz="2400" b="1" dirty="0" smtClean="0">
                <a:latin typeface="Gabriola" panose="04040605051002020D02" pitchFamily="82" charset="0"/>
                <a:cs typeface="Arial" panose="020B0604020202020204" pitchFamily="34" charset="0"/>
              </a:rPr>
              <a:t>.</a:t>
            </a:r>
            <a:endParaRPr lang="en-US" sz="2400" b="1" dirty="0">
              <a:latin typeface="Gabriola" panose="04040605051002020D02" pitchFamily="82" charset="0"/>
              <a:cs typeface="Arial" panose="020B0604020202020204" pitchFamily="34" charset="0"/>
            </a:endParaRPr>
          </a:p>
        </p:txBody>
      </p:sp>
    </p:spTree>
    <p:extLst>
      <p:ext uri="{BB962C8B-B14F-4D97-AF65-F5344CB8AC3E}">
        <p14:creationId xmlns:p14="http://schemas.microsoft.com/office/powerpoint/2010/main" val="9214042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6986" y="2543652"/>
            <a:ext cx="2690168" cy="178972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75856" y="2852936"/>
            <a:ext cx="2565980" cy="1707103"/>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58855" y="2541077"/>
            <a:ext cx="2720761" cy="181007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770" y="4843562"/>
            <a:ext cx="2468554" cy="1642287"/>
          </a:xfrm>
          <a:prstGeom prst="rect">
            <a:avLst/>
          </a:prstGeom>
          <a:ln>
            <a:noFill/>
          </a:ln>
          <a:effectLst>
            <a:outerShdw blurRad="292100" dist="139700" dir="2700000" algn="tl" rotWithShape="0">
              <a:srgbClr val="333333">
                <a:alpha val="65000"/>
              </a:srgbClr>
            </a:outerShdw>
          </a:effectLst>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44462" y="4892129"/>
            <a:ext cx="2179914" cy="145025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2" name="Picture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45888" y="4863375"/>
            <a:ext cx="2521477" cy="1677496"/>
          </a:xfrm>
          <a:prstGeom prst="rect">
            <a:avLst/>
          </a:prstGeom>
          <a:ln>
            <a:noFill/>
          </a:ln>
          <a:effectLst>
            <a:outerShdw blurRad="292100" dist="139700" dir="2700000" algn="tl" rotWithShape="0">
              <a:srgbClr val="333333">
                <a:alpha val="65000"/>
              </a:srgbClr>
            </a:outerShdw>
          </a:effectLst>
        </p:spPr>
      </p:pic>
      <p:sp>
        <p:nvSpPr>
          <p:cNvPr id="13" name="Rectangle 12"/>
          <p:cNvSpPr/>
          <p:nvPr/>
        </p:nvSpPr>
        <p:spPr>
          <a:xfrm>
            <a:off x="454741" y="577040"/>
            <a:ext cx="8208209" cy="1569660"/>
          </a:xfrm>
          <a:prstGeom prst="rect">
            <a:avLst/>
          </a:prstGeom>
        </p:spPr>
        <p:txBody>
          <a:bodyPr wrap="square">
            <a:spAutoFit/>
          </a:bodyPr>
          <a:lstStyle/>
          <a:p>
            <a:pPr algn="ctr"/>
            <a:r>
              <a:rPr lang="en-US" sz="2400" b="1" dirty="0" err="1" smtClean="0">
                <a:latin typeface="Gabriola" panose="04040605051002020D02" pitchFamily="82" charset="0"/>
                <a:cs typeface="Arial" panose="020B0604020202020204" pitchFamily="34" charset="0"/>
              </a:rPr>
              <a:t>Filmul</a:t>
            </a:r>
            <a:r>
              <a:rPr lang="en-US" sz="2400" b="1" dirty="0" smtClean="0">
                <a:latin typeface="Gabriola" panose="04040605051002020D02" pitchFamily="82" charset="0"/>
                <a:cs typeface="Arial" panose="020B0604020202020204" pitchFamily="34" charset="0"/>
              </a:rPr>
              <a:t> a </a:t>
            </a:r>
            <a:r>
              <a:rPr lang="en-US" sz="2400" b="1" dirty="0" err="1" smtClean="0">
                <a:latin typeface="Gabriola" panose="04040605051002020D02" pitchFamily="82" charset="0"/>
                <a:cs typeface="Arial" panose="020B0604020202020204" pitchFamily="34" charset="0"/>
              </a:rPr>
              <a:t>angrenat</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în</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echipa</a:t>
            </a:r>
            <a:r>
              <a:rPr lang="en-US" sz="2400" b="1" dirty="0" smtClean="0">
                <a:latin typeface="Gabriola" panose="04040605051002020D02" pitchFamily="82" charset="0"/>
                <a:cs typeface="Arial" panose="020B0604020202020204" pitchFamily="34" charset="0"/>
              </a:rPr>
              <a:t> de </a:t>
            </a:r>
            <a:r>
              <a:rPr lang="en-US" sz="2400" b="1" dirty="0" err="1" smtClean="0">
                <a:latin typeface="Gabriola" panose="04040605051002020D02" pitchFamily="82" charset="0"/>
                <a:cs typeface="Arial" panose="020B0604020202020204" pitchFamily="34" charset="0"/>
              </a:rPr>
              <a:t>producție</a:t>
            </a:r>
            <a:r>
              <a:rPr lang="en-US" sz="2400" b="1" dirty="0" smtClean="0">
                <a:latin typeface="Gabriola" panose="04040605051002020D02" pitchFamily="82" charset="0"/>
                <a:cs typeface="Arial" panose="020B0604020202020204" pitchFamily="34" charset="0"/>
              </a:rPr>
              <a:t> un </a:t>
            </a:r>
            <a:r>
              <a:rPr lang="en-US" sz="2400" b="1" dirty="0" err="1" smtClean="0">
                <a:latin typeface="Gabriola" panose="04040605051002020D02" pitchFamily="82" charset="0"/>
                <a:cs typeface="Arial" panose="020B0604020202020204" pitchFamily="34" charset="0"/>
              </a:rPr>
              <a:t>numar</a:t>
            </a:r>
            <a:r>
              <a:rPr lang="en-US" sz="2400" b="1" dirty="0" smtClean="0">
                <a:latin typeface="Gabriola" panose="04040605051002020D02" pitchFamily="82" charset="0"/>
                <a:cs typeface="Arial" panose="020B0604020202020204" pitchFamily="34" charset="0"/>
              </a:rPr>
              <a:t> de 12 </a:t>
            </a:r>
            <a:r>
              <a:rPr lang="en-US" sz="2400" b="1" dirty="0" err="1" smtClean="0">
                <a:latin typeface="Gabriola" panose="04040605051002020D02" pitchFamily="82" charset="0"/>
                <a:cs typeface="Arial" panose="020B0604020202020204" pitchFamily="34" charset="0"/>
              </a:rPr>
              <a:t>polițiști</a:t>
            </a:r>
            <a:r>
              <a:rPr lang="en-US" sz="2400" b="1" dirty="0" smtClean="0">
                <a:latin typeface="Gabriola" panose="04040605051002020D02" pitchFamily="82" charset="0"/>
                <a:cs typeface="Arial" panose="020B0604020202020204" pitchFamily="34" charset="0"/>
              </a:rPr>
              <a:t> de </a:t>
            </a:r>
            <a:r>
              <a:rPr lang="en-US" sz="2400" b="1" dirty="0" err="1" smtClean="0">
                <a:latin typeface="Gabriola" panose="04040605051002020D02" pitchFamily="82" charset="0"/>
                <a:cs typeface="Arial" panose="020B0604020202020204" pitchFamily="34" charset="0"/>
              </a:rPr>
              <a:t>penitenciare</a:t>
            </a:r>
            <a:endParaRPr lang="en-US" sz="2400" b="1" dirty="0">
              <a:latin typeface="Gabriola" panose="04040605051002020D02" pitchFamily="82" charset="0"/>
              <a:cs typeface="Arial" panose="020B0604020202020204" pitchFamily="34" charset="0"/>
            </a:endParaRPr>
          </a:p>
          <a:p>
            <a:pPr algn="ct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și</a:t>
            </a:r>
            <a:r>
              <a:rPr lang="en-US" sz="2400" b="1" dirty="0" smtClean="0">
                <a:latin typeface="Gabriola" panose="04040605051002020D02" pitchFamily="82" charset="0"/>
                <a:cs typeface="Arial" panose="020B0604020202020204" pitchFamily="34" charset="0"/>
              </a:rPr>
              <a:t> 4 </a:t>
            </a:r>
            <a:r>
              <a:rPr lang="en-US" sz="2400" b="1" dirty="0" err="1" smtClean="0">
                <a:latin typeface="Gabriola" panose="04040605051002020D02" pitchFamily="82" charset="0"/>
                <a:cs typeface="Arial" panose="020B0604020202020204" pitchFamily="34" charset="0"/>
              </a:rPr>
              <a:t>persoane</a:t>
            </a:r>
            <a:r>
              <a:rPr lang="en-US" sz="2400" b="1" dirty="0" smtClean="0">
                <a:latin typeface="Gabriola" panose="04040605051002020D02" pitchFamily="82" charset="0"/>
                <a:cs typeface="Arial" panose="020B0604020202020204" pitchFamily="34" charset="0"/>
              </a:rPr>
              <a:t> private de </a:t>
            </a:r>
            <a:r>
              <a:rPr lang="en-US" sz="2400" b="1" dirty="0" err="1" smtClean="0">
                <a:latin typeface="Gabriola" panose="04040605051002020D02" pitchFamily="82" charset="0"/>
                <a:cs typeface="Arial" panose="020B0604020202020204" pitchFamily="34" charset="0"/>
              </a:rPr>
              <a:t>libertate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fiind</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realizat</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pe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una</a:t>
            </a:r>
            <a:r>
              <a:rPr lang="en-US" sz="2400" b="1" dirty="0" smtClean="0">
                <a:latin typeface="Gabriola" panose="04040605051002020D02" pitchFamily="82" charset="0"/>
                <a:cs typeface="Arial" panose="020B0604020202020204" pitchFamily="34" charset="0"/>
              </a:rPr>
              <a:t> din </a:t>
            </a:r>
            <a:r>
              <a:rPr lang="en-US" sz="2400" b="1" dirty="0" err="1" smtClean="0">
                <a:latin typeface="Gabriola" panose="04040605051002020D02" pitchFamily="82" charset="0"/>
                <a:cs typeface="Arial" panose="020B0604020202020204" pitchFamily="34" charset="0"/>
              </a:rPr>
              <a:t>secțiile</a:t>
            </a:r>
            <a:r>
              <a:rPr lang="en-US" sz="2400" b="1" dirty="0" smtClean="0">
                <a:latin typeface="Gabriola" panose="04040605051002020D02" pitchFamily="82" charset="0"/>
                <a:cs typeface="Arial" panose="020B0604020202020204" pitchFamily="34" charset="0"/>
              </a:rPr>
              <a:t> de </a:t>
            </a:r>
            <a:r>
              <a:rPr lang="en-US" sz="2400" b="1" dirty="0" err="1" smtClean="0">
                <a:latin typeface="Gabriola" panose="04040605051002020D02" pitchFamily="82" charset="0"/>
                <a:cs typeface="Arial" panose="020B0604020202020204" pitchFamily="34" charset="0"/>
              </a:rPr>
              <a:t>deținere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dezafectate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utilizând</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resurse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proprii</a:t>
            </a:r>
            <a:r>
              <a:rPr lang="en-US" sz="2400" b="1" dirty="0" smtClean="0">
                <a:latin typeface="Gabriola" panose="04040605051002020D02" pitchFamily="82" charset="0"/>
                <a:cs typeface="Arial" panose="020B0604020202020204" pitchFamily="34" charset="0"/>
              </a:rPr>
              <a:t> de la </a:t>
            </a:r>
            <a:r>
              <a:rPr lang="en-US" sz="2400" b="1" dirty="0" err="1" smtClean="0">
                <a:latin typeface="Gabriola" panose="04040605051002020D02" pitchFamily="82" charset="0"/>
                <a:cs typeface="Arial" panose="020B0604020202020204" pitchFamily="34" charset="0"/>
              </a:rPr>
              <a:t>scenariu</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pâna</a:t>
            </a:r>
            <a:r>
              <a:rPr lang="en-US" sz="2400" b="1" dirty="0" smtClean="0">
                <a:latin typeface="Gabriola" panose="04040605051002020D02" pitchFamily="82" charset="0"/>
                <a:cs typeface="Arial" panose="020B0604020202020204" pitchFamily="34" charset="0"/>
              </a:rPr>
              <a:t> la </a:t>
            </a:r>
            <a:r>
              <a:rPr lang="en-US" sz="2400" b="1" dirty="0" err="1" smtClean="0">
                <a:latin typeface="Gabriola" panose="04040605051002020D02" pitchFamily="82" charset="0"/>
                <a:cs typeface="Arial" panose="020B0604020202020204" pitchFamily="34" charset="0"/>
              </a:rPr>
              <a:t>scenografie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producție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montaj</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și</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ecranizare</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în</a:t>
            </a:r>
            <a:r>
              <a:rPr lang="en-US" sz="2400" b="1" dirty="0" smtClean="0">
                <a:latin typeface="Gabriola" panose="04040605051002020D02" pitchFamily="82" charset="0"/>
                <a:cs typeface="Arial" panose="020B0604020202020204" pitchFamily="34" charset="0"/>
              </a:rPr>
              <a:t> </a:t>
            </a:r>
            <a:r>
              <a:rPr lang="en-US" sz="2400" b="1" dirty="0" err="1" smtClean="0">
                <a:latin typeface="Gabriola" panose="04040605051002020D02" pitchFamily="82" charset="0"/>
                <a:cs typeface="Arial" panose="020B0604020202020204" pitchFamily="34" charset="0"/>
              </a:rPr>
              <a:t>sală</a:t>
            </a:r>
            <a:r>
              <a:rPr lang="en-US" sz="2400" b="1" dirty="0" smtClean="0">
                <a:latin typeface="Gabriola" panose="04040605051002020D02" pitchFamily="82" charset="0"/>
                <a:cs typeface="Arial" panose="020B0604020202020204" pitchFamily="34" charset="0"/>
              </a:rPr>
              <a:t> de </a:t>
            </a:r>
            <a:r>
              <a:rPr lang="en-US" sz="2400" b="1" dirty="0" err="1" smtClean="0">
                <a:latin typeface="Gabriola" panose="04040605051002020D02" pitchFamily="82" charset="0"/>
                <a:cs typeface="Arial" panose="020B0604020202020204" pitchFamily="34" charset="0"/>
              </a:rPr>
              <a:t>cinematograf</a:t>
            </a:r>
            <a:r>
              <a:rPr lang="en-US" sz="2400" b="1" dirty="0">
                <a:latin typeface="Gabriola" panose="04040605051002020D02" pitchFamily="82" charset="0"/>
                <a:cs typeface="Arial" panose="020B0604020202020204" pitchFamily="34" charset="0"/>
              </a:rPr>
              <a:t>.</a:t>
            </a:r>
          </a:p>
        </p:txBody>
      </p:sp>
    </p:spTree>
    <p:extLst>
      <p:ext uri="{BB962C8B-B14F-4D97-AF65-F5344CB8AC3E}">
        <p14:creationId xmlns:p14="http://schemas.microsoft.com/office/powerpoint/2010/main" val="41554673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1698876" y="619393"/>
            <a:ext cx="5746247" cy="127524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400" b="1" dirty="0" err="1" smtClean="0">
                <a:latin typeface="Arial" panose="020B0604020202020204" pitchFamily="34" charset="0"/>
                <a:cs typeface="Arial" panose="020B0604020202020204" pitchFamily="34" charset="0"/>
              </a:rPr>
              <a:t>Festivitatea</a:t>
            </a:r>
            <a:r>
              <a:rPr lang="en-US" sz="2400" b="1" dirty="0" smtClean="0">
                <a:latin typeface="Arial" panose="020B0604020202020204" pitchFamily="34" charset="0"/>
                <a:cs typeface="Arial" panose="020B0604020202020204" pitchFamily="34" charset="0"/>
              </a:rPr>
              <a:t> de premiere a </a:t>
            </a:r>
            <a:r>
              <a:rPr lang="en-US" sz="2400" b="1" dirty="0" err="1" smtClean="0">
                <a:latin typeface="Arial" panose="020B0604020202020204" pitchFamily="34" charset="0"/>
                <a:cs typeface="Arial" panose="020B0604020202020204" pitchFamily="34" charset="0"/>
              </a:rPr>
              <a:t>poli</a:t>
            </a:r>
            <a:r>
              <a:rPr lang="ro-RO" sz="2400" b="1" dirty="0" smtClean="0">
                <a:latin typeface="Arial" panose="020B0604020202020204" pitchFamily="34" charset="0"/>
                <a:cs typeface="Arial" panose="020B0604020202020204" pitchFamily="34" charset="0"/>
              </a:rPr>
              <a:t>țiștilor de penitenciare care s-au pensionat</a:t>
            </a:r>
            <a:endParaRPr lang="en-US" sz="1000" b="1"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7824" y="3291085"/>
            <a:ext cx="3389233" cy="3522291"/>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3018" y="2386580"/>
            <a:ext cx="2779785" cy="29146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6176" y="2410876"/>
            <a:ext cx="2747390" cy="30343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524345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63"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156" y="83830"/>
            <a:ext cx="1965964" cy="630937"/>
          </a:xfrm>
          <a:prstGeom prst="rect">
            <a:avLst/>
          </a:prstGeom>
        </p:spPr>
      </p:pic>
      <p:pic>
        <p:nvPicPr>
          <p:cNvPr id="7"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7500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3203848" y="249842"/>
            <a:ext cx="2996333" cy="461665"/>
          </a:xfrm>
          <a:prstGeom prst="rect">
            <a:avLst/>
          </a:prstGeom>
        </p:spPr>
        <p:txBody>
          <a:bodyPr wrap="none">
            <a:spAutoFit/>
          </a:bodyPr>
          <a:lstStyle/>
          <a:p>
            <a:pPr algn="ctr" fontAlgn="base">
              <a:spcBef>
                <a:spcPct val="0"/>
              </a:spcBef>
              <a:spcAft>
                <a:spcPct val="0"/>
              </a:spcAft>
            </a:pPr>
            <a:r>
              <a:rPr lang="ro-RO" altLang="en-US" sz="2400" b="1" i="1" dirty="0">
                <a:effectLst>
                  <a:outerShdw blurRad="38100" dist="38100" dir="2700000" algn="tl">
                    <a:srgbClr val="000000">
                      <a:alpha val="43137"/>
                    </a:srgbClr>
                  </a:outerShdw>
                </a:effectLst>
                <a:cs typeface="Arial" charset="0"/>
              </a:rPr>
              <a:t>Structura de personal</a:t>
            </a:r>
            <a:r>
              <a:rPr lang="en-US" altLang="en-US" sz="2400" b="1" i="1" dirty="0">
                <a:effectLst>
                  <a:outerShdw blurRad="38100" dist="38100" dir="2700000" algn="tl">
                    <a:srgbClr val="000000">
                      <a:alpha val="43137"/>
                    </a:srgbClr>
                  </a:outerShdw>
                </a:effectLst>
                <a:cs typeface="Arial" charset="0"/>
              </a:rPr>
              <a:t> </a:t>
            </a:r>
          </a:p>
        </p:txBody>
      </p:sp>
      <p:sp>
        <p:nvSpPr>
          <p:cNvPr id="2" name="Rectangle 1"/>
          <p:cNvSpPr/>
          <p:nvPr/>
        </p:nvSpPr>
        <p:spPr>
          <a:xfrm>
            <a:off x="251520" y="1124744"/>
            <a:ext cx="8406680" cy="2569934"/>
          </a:xfrm>
          <a:prstGeom prst="rect">
            <a:avLst/>
          </a:prstGeom>
        </p:spPr>
        <p:txBody>
          <a:bodyPr wrap="square">
            <a:spAutoFit/>
          </a:bodyPr>
          <a:lstStyle/>
          <a:p>
            <a:pPr marL="342900" indent="-342900" algn="just">
              <a:lnSpc>
                <a:spcPct val="115000"/>
              </a:lnSpc>
              <a:spcAft>
                <a:spcPts val="0"/>
              </a:spcAft>
              <a:buFont typeface="Gabriola" panose="04040605051002020D02" pitchFamily="82" charset="0"/>
              <a:buChar char=""/>
            </a:pPr>
            <a:r>
              <a:rPr lang="ro-RO" sz="2000" b="1" dirty="0">
                <a:latin typeface="Gabriola" panose="04040605051002020D02" pitchFamily="82" charset="0"/>
                <a:ea typeface="Calibri" panose="020F0502020204030204" pitchFamily="34" charset="0"/>
                <a:cs typeface="Times New Roman" panose="02020603050405020304" pitchFamily="18" charset="0"/>
              </a:rPr>
              <a:t>Penitenciarul Iași are în componență un număr de </a:t>
            </a:r>
            <a:r>
              <a:rPr lang="ro-RO" sz="2000" b="1" dirty="0" smtClean="0">
                <a:latin typeface="Gabriola" panose="04040605051002020D02" pitchFamily="82" charset="0"/>
                <a:ea typeface="Calibri" panose="020F0502020204030204" pitchFamily="34" charset="0"/>
                <a:cs typeface="Times New Roman" panose="02020603050405020304" pitchFamily="18" charset="0"/>
              </a:rPr>
              <a:t>401 </a:t>
            </a:r>
            <a:r>
              <a:rPr lang="ro-RO" sz="2000" b="1" dirty="0">
                <a:latin typeface="Gabriola" panose="04040605051002020D02" pitchFamily="82" charset="0"/>
                <a:ea typeface="Calibri" panose="020F0502020204030204" pitchFamily="34" charset="0"/>
                <a:cs typeface="Times New Roman" panose="02020603050405020304" pitchFamily="18" charset="0"/>
              </a:rPr>
              <a:t>funcționari publici cu statut special, din care </a:t>
            </a:r>
            <a:r>
              <a:rPr lang="ro-RO" sz="2000" b="1" dirty="0" smtClean="0">
                <a:latin typeface="Gabriola" panose="04040605051002020D02" pitchFamily="82" charset="0"/>
                <a:ea typeface="Calibri" panose="020F0502020204030204" pitchFamily="34" charset="0"/>
                <a:cs typeface="Times New Roman" panose="02020603050405020304" pitchFamily="18" charset="0"/>
              </a:rPr>
              <a:t>68 </a:t>
            </a:r>
            <a:r>
              <a:rPr lang="ro-RO" sz="2000" b="1" dirty="0">
                <a:latin typeface="Gabriola" panose="04040605051002020D02" pitchFamily="82" charset="0"/>
                <a:ea typeface="Calibri" panose="020F0502020204030204" pitchFamily="34" charset="0"/>
                <a:cs typeface="Times New Roman" panose="02020603050405020304" pitchFamily="18" charset="0"/>
              </a:rPr>
              <a:t>ofițeri și </a:t>
            </a:r>
            <a:r>
              <a:rPr lang="ro-RO" sz="2000" b="1" dirty="0" smtClean="0">
                <a:latin typeface="Gabriola" panose="04040605051002020D02" pitchFamily="82" charset="0"/>
                <a:ea typeface="Calibri" panose="020F0502020204030204" pitchFamily="34" charset="0"/>
                <a:cs typeface="Times New Roman" panose="02020603050405020304" pitchFamily="18" charset="0"/>
              </a:rPr>
              <a:t>333 </a:t>
            </a:r>
            <a:r>
              <a:rPr lang="ro-RO" sz="2000" b="1" dirty="0">
                <a:latin typeface="Gabriola" panose="04040605051002020D02" pitchFamily="82" charset="0"/>
                <a:ea typeface="Calibri" panose="020F0502020204030204" pitchFamily="34" charset="0"/>
                <a:cs typeface="Times New Roman" panose="02020603050405020304" pitchFamily="18" charset="0"/>
              </a:rPr>
              <a:t>agenți, încadrați pe un număr de posturi prevăzute de </a:t>
            </a:r>
            <a:r>
              <a:rPr lang="ro-RO" sz="2000" b="1" dirty="0" smtClean="0">
                <a:latin typeface="Gabriola" panose="04040605051002020D02" pitchFamily="82" charset="0"/>
                <a:ea typeface="Calibri" panose="020F0502020204030204" pitchFamily="34" charset="0"/>
                <a:cs typeface="Times New Roman" panose="02020603050405020304" pitchFamily="18" charset="0"/>
              </a:rPr>
              <a:t>495 </a:t>
            </a:r>
            <a:r>
              <a:rPr lang="ro-RO" sz="2000" b="1" dirty="0">
                <a:latin typeface="Gabriola" panose="04040605051002020D02" pitchFamily="82" charset="0"/>
                <a:ea typeface="Calibri" panose="020F0502020204030204" pitchFamily="34" charset="0"/>
                <a:cs typeface="Times New Roman" panose="02020603050405020304" pitchFamily="18" charset="0"/>
              </a:rPr>
              <a:t>funcționari publici cu statut special, având un procent de încadrare de </a:t>
            </a:r>
            <a:r>
              <a:rPr lang="ro-RO" sz="2000" b="1" dirty="0" smtClean="0">
                <a:latin typeface="Gabriola" panose="04040605051002020D02" pitchFamily="82" charset="0"/>
                <a:ea typeface="Calibri" panose="020F0502020204030204" pitchFamily="34" charset="0"/>
                <a:cs typeface="Times New Roman" panose="02020603050405020304" pitchFamily="18" charset="0"/>
              </a:rPr>
              <a:t>81,00%. </a:t>
            </a:r>
            <a:endParaRPr lang="ro-RO" sz="2000" b="1" dirty="0">
              <a:latin typeface="Gabriola" panose="04040605051002020D02" pitchFamily="82" charset="0"/>
              <a:ea typeface="Calibri" panose="020F0502020204030204" pitchFamily="34" charset="0"/>
              <a:cs typeface="Times New Roman" panose="02020603050405020304" pitchFamily="18" charset="0"/>
            </a:endParaRPr>
          </a:p>
          <a:p>
            <a:pPr marL="342900" indent="-342900" algn="just">
              <a:lnSpc>
                <a:spcPct val="115000"/>
              </a:lnSpc>
              <a:spcAft>
                <a:spcPts val="0"/>
              </a:spcAft>
              <a:buFont typeface="Gabriola" panose="04040605051002020D02" pitchFamily="82" charset="0"/>
              <a:buChar char=""/>
            </a:pPr>
            <a:r>
              <a:rPr lang="ro-RO" sz="2000" b="1" dirty="0" smtClean="0">
                <a:latin typeface="Gabriola" panose="04040605051002020D02" pitchFamily="82" charset="0"/>
                <a:ea typeface="Calibri" panose="020F0502020204030204" pitchFamily="34" charset="0"/>
                <a:cs typeface="Times New Roman" panose="02020603050405020304" pitchFamily="18" charset="0"/>
              </a:rPr>
              <a:t>Posturi </a:t>
            </a:r>
            <a:r>
              <a:rPr lang="ro-RO" sz="2000" b="1" dirty="0">
                <a:latin typeface="Gabriola" panose="04040605051002020D02" pitchFamily="82" charset="0"/>
                <a:ea typeface="Calibri" panose="020F0502020204030204" pitchFamily="34" charset="0"/>
                <a:cs typeface="Times New Roman" panose="02020603050405020304" pitchFamily="18" charset="0"/>
              </a:rPr>
              <a:t>vacante la data de </a:t>
            </a:r>
            <a:r>
              <a:rPr lang="ro-RO" sz="2000" b="1" dirty="0" smtClean="0">
                <a:solidFill>
                  <a:srgbClr val="FF0000"/>
                </a:solidFill>
                <a:latin typeface="Gabriola" panose="04040605051002020D02" pitchFamily="82" charset="0"/>
                <a:ea typeface="Calibri" panose="020F0502020204030204" pitchFamily="34" charset="0"/>
                <a:cs typeface="Times New Roman" panose="02020603050405020304" pitchFamily="18" charset="0"/>
              </a:rPr>
              <a:t>15.01.2024</a:t>
            </a:r>
            <a:r>
              <a:rPr lang="ro-RO" sz="2000" b="1" dirty="0" smtClean="0">
                <a:latin typeface="Gabriola" panose="04040605051002020D02" pitchFamily="82" charset="0"/>
                <a:ea typeface="Calibri" panose="020F0502020204030204" pitchFamily="34" charset="0"/>
                <a:cs typeface="Times New Roman" panose="02020603050405020304" pitchFamily="18" charset="0"/>
              </a:rPr>
              <a:t> </a:t>
            </a:r>
            <a:r>
              <a:rPr lang="ro-RO" sz="2000" b="1" dirty="0">
                <a:latin typeface="Gabriola" panose="04040605051002020D02" pitchFamily="82" charset="0"/>
                <a:ea typeface="Calibri" panose="020F0502020204030204" pitchFamily="34" charset="0"/>
                <a:cs typeface="Times New Roman" panose="02020603050405020304" pitchFamily="18" charset="0"/>
              </a:rPr>
              <a:t>– </a:t>
            </a:r>
            <a:r>
              <a:rPr lang="ro-RO" sz="2000" b="1" dirty="0" smtClean="0">
                <a:latin typeface="Gabriola" panose="04040605051002020D02" pitchFamily="82" charset="0"/>
                <a:ea typeface="Calibri" panose="020F0502020204030204" pitchFamily="34" charset="0"/>
                <a:cs typeface="Times New Roman" panose="02020603050405020304" pitchFamily="18" charset="0"/>
              </a:rPr>
              <a:t>31 </a:t>
            </a:r>
            <a:r>
              <a:rPr lang="ro-RO" sz="2000" b="1" dirty="0">
                <a:latin typeface="Gabriola" panose="04040605051002020D02" pitchFamily="82" charset="0"/>
                <a:ea typeface="Calibri" panose="020F0502020204030204" pitchFamily="34" charset="0"/>
                <a:cs typeface="Times New Roman" panose="02020603050405020304" pitchFamily="18" charset="0"/>
              </a:rPr>
              <a:t>ofițeri și </a:t>
            </a:r>
            <a:r>
              <a:rPr lang="ro-RO" sz="2000" b="1" dirty="0" smtClean="0">
                <a:latin typeface="Gabriola" panose="04040605051002020D02" pitchFamily="82" charset="0"/>
                <a:ea typeface="Calibri" panose="020F0502020204030204" pitchFamily="34" charset="0"/>
                <a:cs typeface="Times New Roman" panose="02020603050405020304" pitchFamily="18" charset="0"/>
              </a:rPr>
              <a:t>63 </a:t>
            </a:r>
            <a:r>
              <a:rPr lang="ro-RO" sz="2000" b="1" dirty="0">
                <a:latin typeface="Gabriola" panose="04040605051002020D02" pitchFamily="82" charset="0"/>
                <a:ea typeface="Calibri" panose="020F0502020204030204" pitchFamily="34" charset="0"/>
                <a:cs typeface="Times New Roman" panose="02020603050405020304" pitchFamily="18" charset="0"/>
              </a:rPr>
              <a:t>agenți</a:t>
            </a:r>
            <a:r>
              <a:rPr lang="ro-RO" sz="2000" b="1" dirty="0" smtClean="0">
                <a:latin typeface="Gabriola" panose="04040605051002020D02" pitchFamily="82" charset="0"/>
                <a:ea typeface="Calibri" panose="020F0502020204030204" pitchFamily="34" charset="0"/>
                <a:cs typeface="Times New Roman" panose="02020603050405020304" pitchFamily="18" charset="0"/>
              </a:rPr>
              <a:t>.</a:t>
            </a:r>
            <a:endParaRPr lang="en-GB" sz="2000" b="1" dirty="0" smtClean="0">
              <a:latin typeface="Gabriola" panose="04040605051002020D02" pitchFamily="82" charset="0"/>
              <a:ea typeface="Calibri" panose="020F0502020204030204" pitchFamily="34" charset="0"/>
              <a:cs typeface="Times New Roman" panose="02020603050405020304" pitchFamily="18" charset="0"/>
            </a:endParaRPr>
          </a:p>
          <a:p>
            <a:pPr algn="just">
              <a:lnSpc>
                <a:spcPct val="115000"/>
              </a:lnSpc>
              <a:spcAft>
                <a:spcPts val="0"/>
              </a:spcAft>
            </a:pPr>
            <a:r>
              <a:rPr lang="en-GB" sz="2000" b="1" dirty="0">
                <a:latin typeface="Gabriola" panose="04040605051002020D02" pitchFamily="82" charset="0"/>
                <a:ea typeface="Calibri" panose="020F0502020204030204" pitchFamily="34" charset="0"/>
                <a:cs typeface="Times New Roman" panose="02020603050405020304" pitchFamily="18" charset="0"/>
              </a:rPr>
              <a:t> </a:t>
            </a:r>
            <a:r>
              <a:rPr lang="en-GB" sz="2000" b="1" dirty="0" smtClean="0">
                <a:latin typeface="Gabriola" panose="04040605051002020D02" pitchFamily="82" charset="0"/>
                <a:ea typeface="Calibri" panose="020F0502020204030204" pitchFamily="34" charset="0"/>
                <a:cs typeface="Times New Roman" panose="02020603050405020304" pitchFamily="18" charset="0"/>
              </a:rPr>
              <a:t> Di</a:t>
            </a:r>
            <a:r>
              <a:rPr lang="ro-RO" sz="2000" b="1" dirty="0" smtClean="0">
                <a:latin typeface="Gabriola" panose="04040605051002020D02" pitchFamily="82" charset="0"/>
                <a:ea typeface="Calibri" panose="020F0502020204030204" pitchFamily="34" charset="0"/>
                <a:cs typeface="Times New Roman" panose="02020603050405020304" pitchFamily="18" charset="0"/>
              </a:rPr>
              <a:t>r</a:t>
            </a:r>
            <a:r>
              <a:rPr lang="en-GB" sz="2000" b="1" dirty="0" err="1" smtClean="0">
                <a:latin typeface="Gabriola" panose="04040605051002020D02" pitchFamily="82" charset="0"/>
                <a:ea typeface="Calibri" panose="020F0502020204030204" pitchFamily="34" charset="0"/>
                <a:cs typeface="Times New Roman" panose="02020603050405020304" pitchFamily="18" charset="0"/>
              </a:rPr>
              <a:t>ectori</a:t>
            </a:r>
            <a:r>
              <a:rPr lang="en-GB" sz="2000" b="1" dirty="0" smtClean="0">
                <a:latin typeface="Gabriola" panose="04040605051002020D02" pitchFamily="82" charset="0"/>
                <a:ea typeface="Calibri" panose="020F0502020204030204" pitchFamily="34" charset="0"/>
                <a:cs typeface="Times New Roman" panose="02020603050405020304" pitchFamily="18" charset="0"/>
              </a:rPr>
              <a:t> </a:t>
            </a:r>
            <a:r>
              <a:rPr lang="en-GB" sz="2000" b="1" dirty="0" err="1" smtClean="0">
                <a:latin typeface="Gabriola" panose="04040605051002020D02" pitchFamily="82" charset="0"/>
                <a:ea typeface="Calibri" panose="020F0502020204030204" pitchFamily="34" charset="0"/>
                <a:cs typeface="Times New Roman" panose="02020603050405020304" pitchFamily="18" charset="0"/>
              </a:rPr>
              <a:t>ai</a:t>
            </a:r>
            <a:r>
              <a:rPr lang="en-GB" sz="2000" b="1" dirty="0" smtClean="0">
                <a:latin typeface="Gabriola" panose="04040605051002020D02" pitchFamily="82" charset="0"/>
                <a:ea typeface="Calibri" panose="020F0502020204030204" pitchFamily="34" charset="0"/>
                <a:cs typeface="Times New Roman" panose="02020603050405020304" pitchFamily="18" charset="0"/>
              </a:rPr>
              <a:t> </a:t>
            </a:r>
            <a:r>
              <a:rPr lang="en-GB" sz="2000" b="1" dirty="0" err="1" smtClean="0">
                <a:latin typeface="Gabriola" panose="04040605051002020D02" pitchFamily="82" charset="0"/>
                <a:ea typeface="Calibri" panose="020F0502020204030204" pitchFamily="34" charset="0"/>
                <a:cs typeface="Times New Roman" panose="02020603050405020304" pitchFamily="18" charset="0"/>
              </a:rPr>
              <a:t>Penitenciarului</a:t>
            </a:r>
            <a:r>
              <a:rPr lang="en-GB" sz="2000" b="1" dirty="0" smtClean="0">
                <a:latin typeface="Gabriola" panose="04040605051002020D02" pitchFamily="82" charset="0"/>
                <a:ea typeface="Calibri" panose="020F0502020204030204" pitchFamily="34" charset="0"/>
                <a:cs typeface="Times New Roman" panose="02020603050405020304" pitchFamily="18" charset="0"/>
              </a:rPr>
              <a:t> de maxima </a:t>
            </a:r>
            <a:r>
              <a:rPr lang="en-GB" sz="2000" b="1" dirty="0" err="1" smtClean="0">
                <a:latin typeface="Gabriola" panose="04040605051002020D02" pitchFamily="82" charset="0"/>
                <a:ea typeface="Calibri" panose="020F0502020204030204" pitchFamily="34" charset="0"/>
                <a:cs typeface="Times New Roman" panose="02020603050405020304" pitchFamily="18" charset="0"/>
              </a:rPr>
              <a:t>siguran</a:t>
            </a:r>
            <a:r>
              <a:rPr lang="ro-RO" sz="2000" b="1" dirty="0" smtClean="0">
                <a:latin typeface="Gabriola" panose="04040605051002020D02" pitchFamily="82" charset="0"/>
                <a:ea typeface="Calibri" panose="020F0502020204030204" pitchFamily="34" charset="0"/>
                <a:cs typeface="Times New Roman" panose="02020603050405020304" pitchFamily="18" charset="0"/>
              </a:rPr>
              <a:t>ță</a:t>
            </a:r>
            <a:r>
              <a:rPr lang="en-GB" sz="2000" b="1" dirty="0" smtClean="0">
                <a:latin typeface="Gabriola" panose="04040605051002020D02" pitchFamily="82" charset="0"/>
                <a:ea typeface="Calibri" panose="020F0502020204030204" pitchFamily="34" charset="0"/>
                <a:cs typeface="Times New Roman" panose="02020603050405020304" pitchFamily="18" charset="0"/>
              </a:rPr>
              <a:t> Iasi</a:t>
            </a:r>
            <a:endParaRPr lang="ro-RO" sz="2000" b="1" dirty="0" smtClean="0">
              <a:latin typeface="Gabriola" panose="04040605051002020D02" pitchFamily="82" charset="0"/>
              <a:ea typeface="Calibri" panose="020F0502020204030204" pitchFamily="34" charset="0"/>
              <a:cs typeface="Times New Roman" panose="02020603050405020304" pitchFamily="18" charset="0"/>
            </a:endParaRPr>
          </a:p>
          <a:p>
            <a:pPr marL="457200" indent="-457200" algn="just">
              <a:lnSpc>
                <a:spcPct val="115000"/>
              </a:lnSpc>
              <a:spcAft>
                <a:spcPts val="0"/>
              </a:spcAft>
              <a:buAutoNum type="arabicPeriod"/>
            </a:pPr>
            <a:endParaRPr lang="ro-RO" sz="2000" b="1" dirty="0" smtClean="0">
              <a:latin typeface="Gabriola" panose="04040605051002020D02" pitchFamily="82" charset="0"/>
              <a:ea typeface="Calibri" panose="020F0502020204030204" pitchFamily="34" charset="0"/>
              <a:cs typeface="Times New Roman" panose="02020603050405020304" pitchFamily="18" charset="0"/>
            </a:endParaRPr>
          </a:p>
          <a:p>
            <a:pPr algn="just">
              <a:lnSpc>
                <a:spcPct val="115000"/>
              </a:lnSpc>
              <a:spcAft>
                <a:spcPts val="0"/>
              </a:spcAft>
            </a:pPr>
            <a:endParaRPr lang="en-GB" sz="2000" b="1" dirty="0" smtClean="0">
              <a:latin typeface="Gabriola" panose="04040605051002020D02" pitchFamily="82" charset="0"/>
              <a:ea typeface="Calibri" panose="020F0502020204030204" pitchFamily="34" charset="0"/>
              <a:cs typeface="Times New Roman" panose="02020603050405020304" pitchFamily="18" charset="0"/>
            </a:endParaRPr>
          </a:p>
        </p:txBody>
      </p:sp>
      <p:pic>
        <p:nvPicPr>
          <p:cNvPr id="10" name="Picture 9" descr="\\38hp.anp.ro\Asistenta\____Marius GALATIANU_____\prezentare iasi\PORTOFOLIU\decembrie.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3648" y="4819422"/>
            <a:ext cx="3099666" cy="18390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7823" y="3098558"/>
            <a:ext cx="3600401" cy="14292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22168" y="4819422"/>
            <a:ext cx="2793114" cy="18390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37476485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000" fill="hold"/>
                                        <p:tgtEl>
                                          <p:spTgt spid="8"/>
                                        </p:tgtEl>
                                        <p:attrNameLst>
                                          <p:attrName>ppt_x</p:attrName>
                                        </p:attrNameLst>
                                      </p:cBhvr>
                                      <p:tavLst>
                                        <p:tav tm="0">
                                          <p:val>
                                            <p:strVal val="#ppt_x"/>
                                          </p:val>
                                        </p:tav>
                                        <p:tav tm="100000">
                                          <p:val>
                                            <p:strVal val="#ppt_x"/>
                                          </p:val>
                                        </p:tav>
                                      </p:tavLst>
                                    </p:anim>
                                    <p:anim calcmode="lin" valueType="num">
                                      <p:cBhvr additive="base">
                                        <p:cTn id="8" dur="2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53" presetClass="entr" presetSubtype="528"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3" dur="15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14" dur="1500"/>
                                        <p:tgtEl>
                                          <p:spTgt spid="2">
                                            <p:txEl>
                                              <p:pRg st="0" end="0"/>
                                            </p:txEl>
                                          </p:spTgt>
                                        </p:tgtEl>
                                      </p:cBhvr>
                                    </p:animEffect>
                                    <p:anim calcmode="lin" valueType="num">
                                      <p:cBhvr>
                                        <p:cTn id="15" dur="1500" fill="hold"/>
                                        <p:tgtEl>
                                          <p:spTgt spid="2">
                                            <p:txEl>
                                              <p:pRg st="0" end="0"/>
                                            </p:txEl>
                                          </p:spTgt>
                                        </p:tgtEl>
                                        <p:attrNameLst>
                                          <p:attrName>ppt_x</p:attrName>
                                        </p:attrNameLst>
                                      </p:cBhvr>
                                      <p:tavLst>
                                        <p:tav tm="0">
                                          <p:val>
                                            <p:fltVal val="0.5"/>
                                          </p:val>
                                        </p:tav>
                                        <p:tav tm="100000">
                                          <p:val>
                                            <p:strVal val="#ppt_x"/>
                                          </p:val>
                                        </p:tav>
                                      </p:tavLst>
                                    </p:anim>
                                    <p:anim calcmode="lin" valueType="num">
                                      <p:cBhvr>
                                        <p:cTn id="16" dur="1500" fill="hold"/>
                                        <p:tgtEl>
                                          <p:spTgt spid="2">
                                            <p:txEl>
                                              <p:pRg st="0" end="0"/>
                                            </p:txEl>
                                          </p:spTgt>
                                        </p:tgtEl>
                                        <p:attrNameLst>
                                          <p:attrName>ppt_y</p:attrName>
                                        </p:attrNameLst>
                                      </p:cBhvr>
                                      <p:tavLst>
                                        <p:tav tm="0">
                                          <p:val>
                                            <p:fltVal val="0.5"/>
                                          </p:val>
                                        </p:tav>
                                        <p:tav tm="100000">
                                          <p:val>
                                            <p:strVal val="#ppt_y"/>
                                          </p:val>
                                        </p:tav>
                                      </p:tavLst>
                                    </p:anim>
                                  </p:childTnLst>
                                </p:cTn>
                              </p:par>
                            </p:childTnLst>
                          </p:cTn>
                        </p:par>
                        <p:par>
                          <p:cTn id="17" fill="hold">
                            <p:stCondLst>
                              <p:cond delay="3500"/>
                            </p:stCondLst>
                            <p:childTnLst>
                              <p:par>
                                <p:cTn id="18" presetID="53" presetClass="entr" presetSubtype="528" fill="hold" grpId="0" nodeType="after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 calcmode="lin" valueType="num">
                                      <p:cBhvr>
                                        <p:cTn id="20" dur="15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1" dur="15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22" dur="1500"/>
                                        <p:tgtEl>
                                          <p:spTgt spid="2">
                                            <p:txEl>
                                              <p:pRg st="1" end="1"/>
                                            </p:txEl>
                                          </p:spTgt>
                                        </p:tgtEl>
                                      </p:cBhvr>
                                    </p:animEffect>
                                    <p:anim calcmode="lin" valueType="num">
                                      <p:cBhvr>
                                        <p:cTn id="23" dur="1500" fill="hold"/>
                                        <p:tgtEl>
                                          <p:spTgt spid="2">
                                            <p:txEl>
                                              <p:pRg st="1" end="1"/>
                                            </p:txEl>
                                          </p:spTgt>
                                        </p:tgtEl>
                                        <p:attrNameLst>
                                          <p:attrName>ppt_x</p:attrName>
                                        </p:attrNameLst>
                                      </p:cBhvr>
                                      <p:tavLst>
                                        <p:tav tm="0">
                                          <p:val>
                                            <p:fltVal val="0.5"/>
                                          </p:val>
                                        </p:tav>
                                        <p:tav tm="100000">
                                          <p:val>
                                            <p:strVal val="#ppt_x"/>
                                          </p:val>
                                        </p:tav>
                                      </p:tavLst>
                                    </p:anim>
                                    <p:anim calcmode="lin" valueType="num">
                                      <p:cBhvr>
                                        <p:cTn id="24" dur="1500" fill="hold"/>
                                        <p:tgtEl>
                                          <p:spTgt spid="2">
                                            <p:txEl>
                                              <p:pRg st="1" end="1"/>
                                            </p:txEl>
                                          </p:spTgt>
                                        </p:tgtEl>
                                        <p:attrNameLst>
                                          <p:attrName>ppt_y</p:attrName>
                                        </p:attrNameLst>
                                      </p:cBhvr>
                                      <p:tavLst>
                                        <p:tav tm="0">
                                          <p:val>
                                            <p:fltVal val="0.5"/>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528" fill="hold" grpId="0"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anim calcmode="lin" valueType="num">
                                      <p:cBhvr>
                                        <p:cTn id="29" dur="1500" fill="hold"/>
                                        <p:tgtEl>
                                          <p:spTgt spid="2">
                                            <p:txEl>
                                              <p:pRg st="2" end="2"/>
                                            </p:txEl>
                                          </p:spTgt>
                                        </p:tgtEl>
                                        <p:attrNameLst>
                                          <p:attrName>ppt_w</p:attrName>
                                        </p:attrNameLst>
                                      </p:cBhvr>
                                      <p:tavLst>
                                        <p:tav tm="0">
                                          <p:val>
                                            <p:fltVal val="0"/>
                                          </p:val>
                                        </p:tav>
                                        <p:tav tm="100000">
                                          <p:val>
                                            <p:strVal val="#ppt_w"/>
                                          </p:val>
                                        </p:tav>
                                      </p:tavLst>
                                    </p:anim>
                                    <p:anim calcmode="lin" valueType="num">
                                      <p:cBhvr>
                                        <p:cTn id="30" dur="15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31" dur="1500"/>
                                        <p:tgtEl>
                                          <p:spTgt spid="2">
                                            <p:txEl>
                                              <p:pRg st="2" end="2"/>
                                            </p:txEl>
                                          </p:spTgt>
                                        </p:tgtEl>
                                      </p:cBhvr>
                                    </p:animEffect>
                                    <p:anim calcmode="lin" valueType="num">
                                      <p:cBhvr>
                                        <p:cTn id="32" dur="1500" fill="hold"/>
                                        <p:tgtEl>
                                          <p:spTgt spid="2">
                                            <p:txEl>
                                              <p:pRg st="2" end="2"/>
                                            </p:txEl>
                                          </p:spTgt>
                                        </p:tgtEl>
                                        <p:attrNameLst>
                                          <p:attrName>ppt_x</p:attrName>
                                        </p:attrNameLst>
                                      </p:cBhvr>
                                      <p:tavLst>
                                        <p:tav tm="0">
                                          <p:val>
                                            <p:fltVal val="0.5"/>
                                          </p:val>
                                        </p:tav>
                                        <p:tav tm="100000">
                                          <p:val>
                                            <p:strVal val="#ppt_x"/>
                                          </p:val>
                                        </p:tav>
                                      </p:tavLst>
                                    </p:anim>
                                    <p:anim calcmode="lin" valueType="num">
                                      <p:cBhvr>
                                        <p:cTn id="33" dur="1500" fill="hold"/>
                                        <p:tgtEl>
                                          <p:spTgt spid="2">
                                            <p:txEl>
                                              <p:pRg st="2" end="2"/>
                                            </p:txEl>
                                          </p:spTgt>
                                        </p:tgtEl>
                                        <p:attrNameLst>
                                          <p:attrName>ppt_y</p:attrName>
                                        </p:attrNameLst>
                                      </p:cBhvr>
                                      <p:tavLst>
                                        <p:tav tm="0">
                                          <p:val>
                                            <p:fltVal val="0.5"/>
                                          </p:val>
                                        </p:tav>
                                        <p:tav tm="100000">
                                          <p:val>
                                            <p:strVal val="#ppt_y"/>
                                          </p:val>
                                        </p:tav>
                                      </p:tavLst>
                                    </p:anim>
                                  </p:childTnLst>
                                </p:cTn>
                              </p:par>
                            </p:childTnLst>
                          </p:cTn>
                        </p:par>
                        <p:par>
                          <p:cTn id="34" fill="hold">
                            <p:stCondLst>
                              <p:cond delay="1500"/>
                            </p:stCondLst>
                            <p:childTnLst>
                              <p:par>
                                <p:cTn id="35" presetID="31"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250" fill="hold"/>
                                        <p:tgtEl>
                                          <p:spTgt spid="10"/>
                                        </p:tgtEl>
                                        <p:attrNameLst>
                                          <p:attrName>ppt_w</p:attrName>
                                        </p:attrNameLst>
                                      </p:cBhvr>
                                      <p:tavLst>
                                        <p:tav tm="0">
                                          <p:val>
                                            <p:fltVal val="0"/>
                                          </p:val>
                                        </p:tav>
                                        <p:tav tm="100000">
                                          <p:val>
                                            <p:strVal val="#ppt_w"/>
                                          </p:val>
                                        </p:tav>
                                      </p:tavLst>
                                    </p:anim>
                                    <p:anim calcmode="lin" valueType="num">
                                      <p:cBhvr>
                                        <p:cTn id="38" dur="1250" fill="hold"/>
                                        <p:tgtEl>
                                          <p:spTgt spid="10"/>
                                        </p:tgtEl>
                                        <p:attrNameLst>
                                          <p:attrName>ppt_h</p:attrName>
                                        </p:attrNameLst>
                                      </p:cBhvr>
                                      <p:tavLst>
                                        <p:tav tm="0">
                                          <p:val>
                                            <p:fltVal val="0"/>
                                          </p:val>
                                        </p:tav>
                                        <p:tav tm="100000">
                                          <p:val>
                                            <p:strVal val="#ppt_h"/>
                                          </p:val>
                                        </p:tav>
                                      </p:tavLst>
                                    </p:anim>
                                    <p:anim calcmode="lin" valueType="num">
                                      <p:cBhvr>
                                        <p:cTn id="39" dur="1250" fill="hold"/>
                                        <p:tgtEl>
                                          <p:spTgt spid="10"/>
                                        </p:tgtEl>
                                        <p:attrNameLst>
                                          <p:attrName>style.rotation</p:attrName>
                                        </p:attrNameLst>
                                      </p:cBhvr>
                                      <p:tavLst>
                                        <p:tav tm="0">
                                          <p:val>
                                            <p:fltVal val="90"/>
                                          </p:val>
                                        </p:tav>
                                        <p:tav tm="100000">
                                          <p:val>
                                            <p:fltVal val="0"/>
                                          </p:val>
                                        </p:tav>
                                      </p:tavLst>
                                    </p:anim>
                                    <p:animEffect transition="in" filter="fade">
                                      <p:cBhvr>
                                        <p:cTn id="40"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15673" b="20408"/>
          <a:stretch/>
        </p:blipFill>
        <p:spPr>
          <a:xfrm>
            <a:off x="107504" y="2924944"/>
            <a:ext cx="8928992" cy="37970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21593" b="20407"/>
          <a:stretch/>
        </p:blipFill>
        <p:spPr>
          <a:xfrm>
            <a:off x="251520" y="94716"/>
            <a:ext cx="8640960" cy="33342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le 1"/>
          <p:cNvSpPr txBox="1">
            <a:spLocks/>
          </p:cNvSpPr>
          <p:nvPr/>
        </p:nvSpPr>
        <p:spPr>
          <a:xfrm>
            <a:off x="215296" y="73818"/>
            <a:ext cx="8712968" cy="93610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smtClean="0">
                <a:solidFill>
                  <a:schemeClr val="bg1"/>
                </a:solidFill>
                <a:latin typeface="Arial" panose="020B0604020202020204" pitchFamily="34" charset="0"/>
                <a:cs typeface="Arial" panose="020B0604020202020204" pitchFamily="34" charset="0"/>
              </a:rPr>
              <a:t>29 </a:t>
            </a:r>
            <a:r>
              <a:rPr lang="en-US" sz="2000" b="1" dirty="0" err="1" smtClean="0">
                <a:solidFill>
                  <a:schemeClr val="bg1"/>
                </a:solidFill>
                <a:latin typeface="Arial" panose="020B0604020202020204" pitchFamily="34" charset="0"/>
                <a:cs typeface="Arial" panose="020B0604020202020204" pitchFamily="34" charset="0"/>
              </a:rPr>
              <a:t>iunie</a:t>
            </a:r>
            <a:r>
              <a:rPr lang="en-US" sz="2000" b="1" dirty="0" smtClean="0">
                <a:solidFill>
                  <a:schemeClr val="bg1"/>
                </a:solidFill>
                <a:latin typeface="Arial" panose="020B0604020202020204" pitchFamily="34" charset="0"/>
                <a:cs typeface="Arial" panose="020B0604020202020204" pitchFamily="34" charset="0"/>
              </a:rPr>
              <a:t> – </a:t>
            </a:r>
            <a:r>
              <a:rPr lang="en-US" sz="2000" b="1" dirty="0" err="1" smtClean="0">
                <a:solidFill>
                  <a:schemeClr val="bg1"/>
                </a:solidFill>
                <a:latin typeface="Arial" panose="020B0604020202020204" pitchFamily="34" charset="0"/>
                <a:cs typeface="Arial" panose="020B0604020202020204" pitchFamily="34" charset="0"/>
              </a:rPr>
              <a:t>Ziua</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personalului</a:t>
            </a:r>
            <a:r>
              <a:rPr lang="en-US" sz="2000" b="1" dirty="0" smtClean="0">
                <a:solidFill>
                  <a:schemeClr val="bg1"/>
                </a:solidFill>
                <a:latin typeface="Arial" panose="020B0604020202020204" pitchFamily="34" charset="0"/>
                <a:cs typeface="Arial" panose="020B0604020202020204" pitchFamily="34" charset="0"/>
              </a:rPr>
              <a:t> </a:t>
            </a:r>
          </a:p>
          <a:p>
            <a:r>
              <a:rPr lang="en-US" sz="2000" b="1" dirty="0" smtClean="0">
                <a:solidFill>
                  <a:schemeClr val="bg1"/>
                </a:solidFill>
                <a:latin typeface="Arial" panose="020B0604020202020204" pitchFamily="34" charset="0"/>
                <a:cs typeface="Arial" panose="020B0604020202020204" pitchFamily="34" charset="0"/>
              </a:rPr>
              <a:t>din </a:t>
            </a:r>
            <a:r>
              <a:rPr lang="en-US" sz="2000" b="1" dirty="0" err="1" smtClean="0">
                <a:solidFill>
                  <a:schemeClr val="bg1"/>
                </a:solidFill>
                <a:latin typeface="Arial" panose="020B0604020202020204" pitchFamily="34" charset="0"/>
                <a:cs typeface="Arial" panose="020B0604020202020204" pitchFamily="34" charset="0"/>
              </a:rPr>
              <a:t>sistemul</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administrației</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penitenciare</a:t>
            </a:r>
            <a:endParaRPr lang="en-US" sz="2000" b="1" dirty="0">
              <a:solidFill>
                <a:schemeClr val="bg1"/>
              </a:solidFill>
            </a:endParaRPr>
          </a:p>
        </p:txBody>
      </p:sp>
      <p:sp>
        <p:nvSpPr>
          <p:cNvPr id="6" name="Title 1"/>
          <p:cNvSpPr txBox="1">
            <a:spLocks/>
          </p:cNvSpPr>
          <p:nvPr/>
        </p:nvSpPr>
        <p:spPr>
          <a:xfrm>
            <a:off x="177506" y="3068960"/>
            <a:ext cx="8858990" cy="93610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2000" b="1" dirty="0" err="1" smtClean="0">
                <a:solidFill>
                  <a:schemeClr val="bg1"/>
                </a:solidFill>
                <a:latin typeface="Arial" panose="020B0604020202020204" pitchFamily="34" charset="0"/>
                <a:cs typeface="Arial" panose="020B0604020202020204" pitchFamily="34" charset="0"/>
              </a:rPr>
              <a:t>Ziua</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Porților</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Deschise</a:t>
            </a:r>
            <a:r>
              <a:rPr lang="en-US" sz="2000" b="1" dirty="0" smtClean="0">
                <a:solidFill>
                  <a:schemeClr val="bg1"/>
                </a:solidFill>
                <a:latin typeface="Arial" panose="020B0604020202020204" pitchFamily="34" charset="0"/>
                <a:cs typeface="Arial" panose="020B0604020202020204" pitchFamily="34" charset="0"/>
              </a:rPr>
              <a:t> la </a:t>
            </a:r>
            <a:r>
              <a:rPr lang="en-US" sz="2000" b="1" dirty="0" err="1" smtClean="0">
                <a:solidFill>
                  <a:schemeClr val="bg1"/>
                </a:solidFill>
                <a:latin typeface="Arial" panose="020B0604020202020204" pitchFamily="34" charset="0"/>
                <a:cs typeface="Arial" panose="020B0604020202020204" pitchFamily="34" charset="0"/>
              </a:rPr>
              <a:t>Penitenciarul</a:t>
            </a:r>
            <a:r>
              <a:rPr lang="en-US" sz="2000" b="1" dirty="0" smtClean="0">
                <a:solidFill>
                  <a:schemeClr val="bg1"/>
                </a:solidFill>
                <a:latin typeface="Arial" panose="020B0604020202020204" pitchFamily="34" charset="0"/>
                <a:cs typeface="Arial" panose="020B0604020202020204" pitchFamily="34" charset="0"/>
              </a:rPr>
              <a:t> </a:t>
            </a:r>
            <a:r>
              <a:rPr lang="en-US" sz="2000" b="1" dirty="0" err="1" smtClean="0">
                <a:solidFill>
                  <a:schemeClr val="bg1"/>
                </a:solidFill>
                <a:latin typeface="Arial" panose="020B0604020202020204" pitchFamily="34" charset="0"/>
                <a:cs typeface="Arial" panose="020B0604020202020204" pitchFamily="34" charset="0"/>
              </a:rPr>
              <a:t>Iași</a:t>
            </a:r>
            <a:r>
              <a:rPr lang="en-US" sz="2000" b="1" dirty="0" smtClean="0">
                <a:solidFill>
                  <a:schemeClr val="bg1"/>
                </a:solidFill>
                <a:latin typeface="Arial" panose="020B0604020202020204" pitchFamily="34" charset="0"/>
                <a:cs typeface="Arial" panose="020B0604020202020204" pitchFamily="34" charset="0"/>
              </a:rPr>
              <a:t> - 2023</a:t>
            </a:r>
            <a:endParaRPr lang="en-US" sz="2000" b="1" dirty="0">
              <a:solidFill>
                <a:schemeClr val="bg1"/>
              </a:solidFill>
            </a:endParaRPr>
          </a:p>
        </p:txBody>
      </p:sp>
    </p:spTree>
    <p:extLst>
      <p:ext uri="{BB962C8B-B14F-4D97-AF65-F5344CB8AC3E}">
        <p14:creationId xmlns:p14="http://schemas.microsoft.com/office/powerpoint/2010/main" val="4144462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 y="9525"/>
            <a:ext cx="9144000" cy="68484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465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4000" fill="hold"/>
                                        <p:tgtEl>
                                          <p:spTgt spid="4"/>
                                        </p:tgtEl>
                                        <p:attrNameLst>
                                          <p:attrName>ppt_w</p:attrName>
                                        </p:attrNameLst>
                                      </p:cBhvr>
                                      <p:tavLst>
                                        <p:tav tm="0">
                                          <p:val>
                                            <p:fltVal val="0"/>
                                          </p:val>
                                        </p:tav>
                                        <p:tav tm="100000">
                                          <p:val>
                                            <p:strVal val="#ppt_w"/>
                                          </p:val>
                                        </p:tav>
                                      </p:tavLst>
                                    </p:anim>
                                    <p:anim calcmode="lin" valueType="num">
                                      <p:cBhvr>
                                        <p:cTn id="8" dur="4000" fill="hold"/>
                                        <p:tgtEl>
                                          <p:spTgt spid="4"/>
                                        </p:tgtEl>
                                        <p:attrNameLst>
                                          <p:attrName>ppt_h</p:attrName>
                                        </p:attrNameLst>
                                      </p:cBhvr>
                                      <p:tavLst>
                                        <p:tav tm="0">
                                          <p:val>
                                            <p:fltVal val="0"/>
                                          </p:val>
                                        </p:tav>
                                        <p:tav tm="100000">
                                          <p:val>
                                            <p:strVal val="#ppt_h"/>
                                          </p:val>
                                        </p:tav>
                                      </p:tavLst>
                                    </p:anim>
                                    <p:anim calcmode="lin" valueType="num">
                                      <p:cBhvr>
                                        <p:cTn id="9" dur="4000" fill="hold"/>
                                        <p:tgtEl>
                                          <p:spTgt spid="4"/>
                                        </p:tgtEl>
                                        <p:attrNameLst>
                                          <p:attrName>style.rotation</p:attrName>
                                        </p:attrNameLst>
                                      </p:cBhvr>
                                      <p:tavLst>
                                        <p:tav tm="0">
                                          <p:val>
                                            <p:fltVal val="90"/>
                                          </p:val>
                                        </p:tav>
                                        <p:tav tm="100000">
                                          <p:val>
                                            <p:fltVal val="0"/>
                                          </p:val>
                                        </p:tav>
                                      </p:tavLst>
                                    </p:anim>
                                    <p:animEffect transition="in" filter="fade">
                                      <p:cBhvr>
                                        <p:cTn id="10" dur="4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1016" y="260649"/>
            <a:ext cx="9145016" cy="864096"/>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b="1" dirty="0" smtClean="0">
                <a:latin typeface="Gabriola" panose="04040605051002020D02" pitchFamily="82" charset="0"/>
                <a:cs typeface="Arial" panose="020B0604020202020204" pitchFamily="34" charset="0"/>
              </a:rPr>
              <a:t>1</a:t>
            </a:r>
            <a:r>
              <a:rPr lang="en-US" sz="3200" b="1" dirty="0" smtClean="0">
                <a:latin typeface="Gabriola" panose="04040605051002020D02" pitchFamily="82" charset="0"/>
                <a:cs typeface="Arial" panose="020B0604020202020204" pitchFamily="34" charset="0"/>
              </a:rPr>
              <a:t> </a:t>
            </a:r>
            <a:r>
              <a:rPr lang="en-US" sz="3200" b="1" dirty="0" err="1">
                <a:latin typeface="Gabriola" panose="04040605051002020D02" pitchFamily="82" charset="0"/>
                <a:cs typeface="Arial" panose="020B0604020202020204" pitchFamily="34" charset="0"/>
              </a:rPr>
              <a:t>D</a:t>
            </a:r>
            <a:r>
              <a:rPr lang="en-US" sz="3200" b="1" dirty="0" err="1" smtClean="0">
                <a:latin typeface="Gabriola" panose="04040605051002020D02" pitchFamily="82" charset="0"/>
                <a:cs typeface="Arial" panose="020B0604020202020204" pitchFamily="34" charset="0"/>
              </a:rPr>
              <a:t>ecembrie</a:t>
            </a:r>
            <a:r>
              <a:rPr lang="en-US" sz="3200" b="1" dirty="0" smtClean="0">
                <a:latin typeface="Gabriola" panose="04040605051002020D02" pitchFamily="82" charset="0"/>
                <a:cs typeface="Arial" panose="020B0604020202020204" pitchFamily="34" charset="0"/>
              </a:rPr>
              <a:t> 2023 </a:t>
            </a:r>
          </a:p>
          <a:p>
            <a:r>
              <a:rPr lang="en-US" sz="3000" b="1" dirty="0" err="1" smtClean="0">
                <a:latin typeface="Gabriola" panose="04040605051002020D02" pitchFamily="82" charset="0"/>
                <a:cs typeface="Arial" panose="020B0604020202020204" pitchFamily="34" charset="0"/>
              </a:rPr>
              <a:t>Prezența</a:t>
            </a:r>
            <a:r>
              <a:rPr lang="en-US" sz="3000" b="1" dirty="0" smtClean="0">
                <a:latin typeface="Gabriola" panose="04040605051002020D02" pitchFamily="82" charset="0"/>
                <a:cs typeface="Arial" panose="020B0604020202020204" pitchFamily="34" charset="0"/>
              </a:rPr>
              <a:t> </a:t>
            </a:r>
            <a:r>
              <a:rPr lang="en-US" sz="3000" b="1" dirty="0" err="1" smtClean="0">
                <a:latin typeface="Gabriola" panose="04040605051002020D02" pitchFamily="82" charset="0"/>
                <a:cs typeface="Arial" panose="020B0604020202020204" pitchFamily="34" charset="0"/>
              </a:rPr>
              <a:t>Poliției</a:t>
            </a:r>
            <a:r>
              <a:rPr lang="en-US" sz="3000" b="1" dirty="0" smtClean="0">
                <a:latin typeface="Gabriola" panose="04040605051002020D02" pitchFamily="82" charset="0"/>
                <a:cs typeface="Arial" panose="020B0604020202020204" pitchFamily="34" charset="0"/>
              </a:rPr>
              <a:t> </a:t>
            </a:r>
            <a:r>
              <a:rPr lang="en-US" sz="3000" b="1" dirty="0" err="1" smtClean="0">
                <a:latin typeface="Gabriola" panose="04040605051002020D02" pitchFamily="82" charset="0"/>
                <a:cs typeface="Arial" panose="020B0604020202020204" pitchFamily="34" charset="0"/>
              </a:rPr>
              <a:t>Penitenciare</a:t>
            </a:r>
            <a:r>
              <a:rPr lang="en-US" sz="3000" b="1" dirty="0" smtClean="0">
                <a:latin typeface="Gabriola" panose="04040605051002020D02" pitchFamily="82" charset="0"/>
                <a:cs typeface="Arial" panose="020B0604020202020204" pitchFamily="34" charset="0"/>
              </a:rPr>
              <a:t> la </a:t>
            </a:r>
            <a:r>
              <a:rPr lang="en-US" sz="3000" b="1" dirty="0" err="1" smtClean="0">
                <a:latin typeface="Gabriola" panose="04040605051002020D02" pitchFamily="82" charset="0"/>
                <a:cs typeface="Arial" panose="020B0604020202020204" pitchFamily="34" charset="0"/>
              </a:rPr>
              <a:t>Parada</a:t>
            </a:r>
            <a:r>
              <a:rPr lang="en-US" sz="3000" b="1" dirty="0" smtClean="0">
                <a:latin typeface="Gabriola" panose="04040605051002020D02" pitchFamily="82" charset="0"/>
                <a:cs typeface="Arial" panose="020B0604020202020204" pitchFamily="34" charset="0"/>
              </a:rPr>
              <a:t> </a:t>
            </a:r>
            <a:r>
              <a:rPr lang="en-US" sz="3000" b="1" dirty="0" err="1" smtClean="0">
                <a:latin typeface="Gabriola" panose="04040605051002020D02" pitchFamily="82" charset="0"/>
                <a:cs typeface="Arial" panose="020B0604020202020204" pitchFamily="34" charset="0"/>
              </a:rPr>
              <a:t>Militară</a:t>
            </a:r>
            <a:r>
              <a:rPr lang="en-US" sz="3000" b="1" dirty="0" smtClean="0">
                <a:latin typeface="Gabriola" panose="04040605051002020D02" pitchFamily="82" charset="0"/>
                <a:cs typeface="Arial" panose="020B0604020202020204" pitchFamily="34" charset="0"/>
              </a:rPr>
              <a:t> de </a:t>
            </a:r>
            <a:r>
              <a:rPr lang="en-US" sz="3000" b="1" dirty="0" err="1" smtClean="0">
                <a:latin typeface="Gabriola" panose="04040605051002020D02" pitchFamily="82" charset="0"/>
                <a:cs typeface="Arial" panose="020B0604020202020204" pitchFamily="34" charset="0"/>
              </a:rPr>
              <a:t>Ziua</a:t>
            </a:r>
            <a:r>
              <a:rPr lang="en-US" sz="3000" b="1" dirty="0" smtClean="0">
                <a:latin typeface="Gabriola" panose="04040605051002020D02" pitchFamily="82" charset="0"/>
                <a:cs typeface="Arial" panose="020B0604020202020204" pitchFamily="34" charset="0"/>
              </a:rPr>
              <a:t> </a:t>
            </a:r>
            <a:r>
              <a:rPr lang="en-US" sz="3000" b="1" dirty="0" err="1" smtClean="0">
                <a:latin typeface="Gabriola" panose="04040605051002020D02" pitchFamily="82" charset="0"/>
                <a:cs typeface="Arial" panose="020B0604020202020204" pitchFamily="34" charset="0"/>
              </a:rPr>
              <a:t>Națională</a:t>
            </a:r>
            <a:r>
              <a:rPr lang="en-US" sz="3000" b="1" dirty="0" smtClean="0">
                <a:latin typeface="Gabriola" panose="04040605051002020D02" pitchFamily="82" charset="0"/>
                <a:cs typeface="Arial" panose="020B0604020202020204" pitchFamily="34" charset="0"/>
              </a:rPr>
              <a:t> a </a:t>
            </a:r>
            <a:r>
              <a:rPr lang="en-US" sz="3000" b="1" dirty="0" err="1" smtClean="0">
                <a:latin typeface="Gabriola" panose="04040605051002020D02" pitchFamily="82" charset="0"/>
                <a:cs typeface="Arial" panose="020B0604020202020204" pitchFamily="34" charset="0"/>
              </a:rPr>
              <a:t>României</a:t>
            </a:r>
            <a:endParaRPr lang="en-US" sz="3000" b="1" dirty="0">
              <a:latin typeface="Gabriola" panose="04040605051002020D02" pitchFamily="82"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9901" y="1416548"/>
            <a:ext cx="3816424" cy="253914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15880" y="1416548"/>
            <a:ext cx="3440287" cy="517088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7909" y="3488895"/>
            <a:ext cx="4844951" cy="322343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59074" y="5023558"/>
            <a:ext cx="2553898" cy="169915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7407619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288" y="2739357"/>
            <a:ext cx="8531424" cy="41511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58816" y="417598"/>
            <a:ext cx="3489692" cy="232175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8285" y="620688"/>
            <a:ext cx="2329287" cy="350100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07714" y="2521314"/>
            <a:ext cx="2728571" cy="181537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54796" y="620688"/>
            <a:ext cx="2336060" cy="35132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432246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460752" y="101792"/>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1" name="Rectangle 10"/>
          <p:cNvSpPr/>
          <p:nvPr/>
        </p:nvSpPr>
        <p:spPr>
          <a:xfrm>
            <a:off x="395536" y="4323384"/>
            <a:ext cx="8448104"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vi-VN"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1" name="Imagine 32782" descr="F:\ASISTENTĂ\foto\penitenciar\Poze prezentare\Curte  interioara.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287803" y="837033"/>
            <a:ext cx="3853615" cy="2455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Rectangle 6"/>
          <p:cNvSpPr>
            <a:spLocks noChangeArrowheads="1"/>
          </p:cNvSpPr>
          <p:nvPr/>
        </p:nvSpPr>
        <p:spPr bwMode="auto">
          <a:xfrm>
            <a:off x="4049998" y="542289"/>
            <a:ext cx="4932437"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1980</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prin Ordinul ministrului de interne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nr.I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/04820 din 01 aprilie, s-a aprobat </a:t>
            </a:r>
            <a:r>
              <a:rPr kumimoji="0" lang="ro-RO" altLang="en-US" u="none" strike="noStrike" cap="none" normalizeH="0" baseline="0" dirty="0" smtClean="0">
                <a:ln>
                  <a:noFill/>
                </a:ln>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repunerea în </a:t>
            </a:r>
            <a:r>
              <a:rPr kumimoji="0" lang="ro-RO" altLang="en-US" u="none" strike="noStrike" cap="none" normalizeH="0" baseline="0" dirty="0" err="1" smtClean="0">
                <a:ln>
                  <a:noFill/>
                </a:ln>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funcţiune</a:t>
            </a:r>
            <a:r>
              <a:rPr kumimoji="0" lang="ro-RO" altLang="en-US" u="none" strike="noStrike" cap="none" normalizeH="0" baseline="0" dirty="0" smtClean="0">
                <a:ln>
                  <a:noFill/>
                </a:ln>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 Penitenciarului </a:t>
            </a:r>
            <a:r>
              <a:rPr kumimoji="0" lang="ro-RO" altLang="en-US" u="none" strike="noStrike" cap="none" normalizeH="0" baseline="0" dirty="0" err="1" smtClean="0">
                <a:ln>
                  <a:noFill/>
                </a:ln>
                <a:solidFill>
                  <a:srgbClr val="1F497D"/>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Iaşi</a:t>
            </a:r>
            <a:r>
              <a:rPr kumimoji="0" lang="ro-RO" altLang="en-US" b="0" u="none" strike="noStrike" cap="none" normalizeH="0" baseline="0" dirty="0" smtClean="0">
                <a:ln>
                  <a:noFill/>
                </a:ln>
                <a:solidFill>
                  <a:srgbClr val="1F497D"/>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Reînfiinţarea</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 fost posibilă prin preluarea vechilor clădiri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 terenului aferent existente pe vechiul amplasament,</a:t>
            </a:r>
            <a:r>
              <a:rPr kumimoji="0" lang="ro-RO" altLang="en-US" sz="1600" b="0" i="0" u="none" strike="noStrike" cap="none" normalizeH="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prin deciziile Prefecturii de la acea dată. Întrucât pavilioanele de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deţinere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erau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construcţii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vechi, din chirpici, având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planşeul</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din grinzi de lemn, cu umplutură de pământ, cu crăpături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pronunţate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structura de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rezistenţă</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nemaiprezentând</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siguranţă</a:t>
            </a:r>
            <a:r>
              <a:rPr kumimoji="0" lang="ro-RO" altLang="en-US" sz="1600" b="0" i="0" u="none" strike="noStrike" cap="none" normalizeH="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pentru</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deţinerea</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persoanelor condamnate, s-a început demolarea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reconstruirea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unităţii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toamna anului 1980.</a:t>
            </a:r>
            <a:endPar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pic>
        <p:nvPicPr>
          <p:cNvPr id="23" name="Picture 22" descr="Q:\___Nicu GROSU_____________\Educatie\ARTA\Editare foto\Prison\PMS Iasi\IMAGE0015.JPG"/>
          <p:cNvPicPr/>
          <p:nvPr/>
        </p:nvPicPr>
        <p:blipFill>
          <a:blip r:embed="rId6" cstate="print">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a:ext>
            </a:extLst>
          </a:blip>
          <a:srcRect/>
          <a:stretch>
            <a:fillRect/>
          </a:stretch>
        </p:blipFill>
        <p:spPr bwMode="auto">
          <a:xfrm>
            <a:off x="4441157" y="3348204"/>
            <a:ext cx="4478683" cy="27981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10"/>
          <p:cNvSpPr>
            <a:spLocks noChangeArrowheads="1"/>
          </p:cNvSpPr>
          <p:nvPr/>
        </p:nvSpPr>
        <p:spPr bwMode="auto">
          <a:xfrm>
            <a:off x="30448" y="3761277"/>
            <a:ext cx="4119730"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algn="just" eaLnBrk="0" fontAlgn="base" hangingPunct="0">
              <a:spcBef>
                <a:spcPct val="0"/>
              </a:spcBef>
              <a:spcAft>
                <a:spcPct val="0"/>
              </a:spcAft>
              <a:buFont typeface="Webdings" panose="05030102010509060703" pitchFamily="18" charset="2"/>
              <a:buChar char="ë"/>
            </a:pPr>
            <a:r>
              <a:rPr kumimoji="0" lang="ro-RO" altLang="en-US" sz="2800" b="1"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1984</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 </a:t>
            </a:r>
            <a:r>
              <a:rPr kumimoji="0" lang="ro-RO" altLang="en-US" sz="1600" b="1" u="none" strike="noStrike" cap="none" normalizeH="0" baseline="0" dirty="0" smtClean="0">
                <a:ln>
                  <a:noFill/>
                </a:ln>
                <a:solidFill>
                  <a:srgbClr val="1F497D"/>
                </a:solidFill>
                <a:effectLst/>
                <a:latin typeface="Lucida Handwriting" panose="03010101010101010101" pitchFamily="66" charset="0"/>
                <a:ea typeface="Calibri" panose="020F0502020204030204" pitchFamily="34" charset="0"/>
                <a:cs typeface="Arial" panose="020B0604020202020204" pitchFamily="34" charset="0"/>
              </a:rPr>
              <a:t>s-au finalizat lucrările de </a:t>
            </a:r>
            <a:r>
              <a:rPr kumimoji="0" lang="ro-RO" altLang="en-US" sz="1600" b="1" u="none" strike="noStrike" cap="none" normalizeH="0" baseline="0" dirty="0" err="1" smtClean="0">
                <a:ln>
                  <a:noFill/>
                </a:ln>
                <a:solidFill>
                  <a:srgbClr val="1F497D"/>
                </a:solidFill>
                <a:effectLst/>
                <a:latin typeface="Lucida Handwriting" panose="03010101010101010101" pitchFamily="66" charset="0"/>
                <a:ea typeface="Calibri" panose="020F0502020204030204" pitchFamily="34" charset="0"/>
                <a:cs typeface="Arial" panose="020B0604020202020204" pitchFamily="34" charset="0"/>
              </a:rPr>
              <a:t>reconstrucţie</a:t>
            </a:r>
            <a:r>
              <a:rPr kumimoji="0" lang="ro-RO" altLang="en-US" sz="1600" b="0" i="1"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clădirile noi având  structuri de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rezistenţă</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din beton armat, atât pentru clădirile destinate cazării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deţinuţilor</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cât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sectorului administrativ de comandă. Din vechile clădiri ce au fost preluate, mai există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astăzi două corpuri în care sunt amenajate magazii de păstrare a diferitelor bunuri materiale sau alimente, precum </a:t>
            </a:r>
            <a:r>
              <a:rPr kumimoji="0" lang="ro-RO" altLang="en-US" sz="1600" b="0" i="0" u="none" strike="noStrike" cap="none" normalizeH="0" baseline="0" dirty="0" err="1"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clădirea în care se află amenajate vestiarele cadrelor, toate acestea fiind construite în anul 1964. </a:t>
            </a:r>
            <a:endParaRPr kumimoji="0" lang="ro-RO" altLang="en-US" sz="1600" b="0" i="0" u="none" strike="noStrike" cap="none" normalizeH="0" baseline="0" dirty="0" smtClean="0">
              <a:ln>
                <a:noFill/>
              </a:ln>
              <a:solidFill>
                <a:schemeClr val="tx1"/>
              </a:solidFill>
              <a:effectLst/>
              <a:latin typeface="Gabriola" panose="04040605051002020D02" pitchFamily="82" charset="0"/>
            </a:endParaRPr>
          </a:p>
        </p:txBody>
      </p:sp>
    </p:spTree>
    <p:extLst>
      <p:ext uri="{BB962C8B-B14F-4D97-AF65-F5344CB8AC3E}">
        <p14:creationId xmlns:p14="http://schemas.microsoft.com/office/powerpoint/2010/main" val="80698346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heel(1)">
                                      <p:cBhvr>
                                        <p:cTn id="13" dur="2000"/>
                                        <p:tgtEl>
                                          <p:spTgt spid="17"/>
                                        </p:tgtEl>
                                      </p:cBhvr>
                                    </p:animEffect>
                                  </p:childTnLst>
                                </p:cTn>
                              </p:par>
                              <p:par>
                                <p:cTn id="14" presetID="6" presetClass="entr" presetSubtype="16"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circle(in)">
                                      <p:cBhvr>
                                        <p:cTn id="16" dur="3250"/>
                                        <p:tgtEl>
                                          <p:spTgt spid="21"/>
                                        </p:tgtEl>
                                      </p:cBhvr>
                                    </p:animEffect>
                                  </p:childTnLst>
                                </p:cTn>
                              </p:par>
                            </p:childTnLst>
                          </p:cTn>
                        </p:par>
                        <p:par>
                          <p:cTn id="17" fill="hold">
                            <p:stCondLst>
                              <p:cond delay="4250"/>
                            </p:stCondLst>
                            <p:childTnLst>
                              <p:par>
                                <p:cTn id="18" presetID="16" presetClass="entr" presetSubtype="21" fill="hold" grpId="0" nodeType="afterEffect">
                                  <p:stCondLst>
                                    <p:cond delay="750"/>
                                  </p:stCondLst>
                                  <p:childTnLst>
                                    <p:set>
                                      <p:cBhvr>
                                        <p:cTn id="19" dur="1" fill="hold">
                                          <p:stCondLst>
                                            <p:cond delay="0"/>
                                          </p:stCondLst>
                                        </p:cTn>
                                        <p:tgtEl>
                                          <p:spTgt spid="24"/>
                                        </p:tgtEl>
                                        <p:attrNameLst>
                                          <p:attrName>style.visibility</p:attrName>
                                        </p:attrNameLst>
                                      </p:cBhvr>
                                      <p:to>
                                        <p:strVal val="visible"/>
                                      </p:to>
                                    </p:set>
                                    <p:animEffect transition="in" filter="barn(inVertical)">
                                      <p:cBhvr>
                                        <p:cTn id="20" dur="2000"/>
                                        <p:tgtEl>
                                          <p:spTgt spid="24"/>
                                        </p:tgtEl>
                                      </p:cBhvr>
                                    </p:animEffect>
                                  </p:childTnLst>
                                </p:cTn>
                              </p:par>
                              <p:par>
                                <p:cTn id="21" presetID="14" presetClass="entr" presetSubtype="5" fill="hold" nodeType="withEffect">
                                  <p:stCondLst>
                                    <p:cond delay="750"/>
                                  </p:stCondLst>
                                  <p:childTnLst>
                                    <p:set>
                                      <p:cBhvr>
                                        <p:cTn id="22" dur="1" fill="hold">
                                          <p:stCondLst>
                                            <p:cond delay="0"/>
                                          </p:stCondLst>
                                        </p:cTn>
                                        <p:tgtEl>
                                          <p:spTgt spid="23"/>
                                        </p:tgtEl>
                                        <p:attrNameLst>
                                          <p:attrName>style.visibility</p:attrName>
                                        </p:attrNameLst>
                                      </p:cBhvr>
                                      <p:to>
                                        <p:strVal val="visible"/>
                                      </p:to>
                                    </p:set>
                                    <p:animEffect transition="in" filter="randombar(vertical)">
                                      <p:cBhvr>
                                        <p:cTn id="23" dur="2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460752" y="101792"/>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1" name="Rectangle 10"/>
          <p:cNvSpPr/>
          <p:nvPr/>
        </p:nvSpPr>
        <p:spPr>
          <a:xfrm>
            <a:off x="395536" y="4323384"/>
            <a:ext cx="8448104"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vi-VN"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p:cNvSpPr>
            <a:spLocks noChangeArrowheads="1"/>
          </p:cNvSpPr>
          <p:nvPr/>
        </p:nvSpPr>
        <p:spPr bwMode="auto">
          <a:xfrm>
            <a:off x="92683" y="3198644"/>
            <a:ext cx="884364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1993</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instituie </a:t>
            </a:r>
            <a:r>
              <a:rPr lang="ro-RO" altLang="en-US" sz="14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funcţia</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de preot în penitenciar</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iar între anii 1993-1994 se amenajează o capela în incinta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penitenciarului,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cu hramul Sf. Apostoli Petru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Pavel, ocrotitorii sistemului penitenciar românesc. Aceasta este  terminată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sfinţită</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la 23 octombrie 1994, în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prezenţa</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mitropolitului Moldovei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Bucovinei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Presfinţitul</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Daniel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Ciobotea</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actualul patriarh al Bisericii Ortodoxe Române.</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1997</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 fost dat în </a:t>
            </a:r>
            <a:r>
              <a:rPr lang="ro-RO" altLang="en-US" sz="14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folosinţă</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un nou pavilion de </a:t>
            </a:r>
            <a:r>
              <a:rPr lang="ro-RO" altLang="en-US" sz="14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detenţie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cu peste 450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paturi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iulie 1993 - a fost demolată ultima clădire din sectorul de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deţinere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care, din cauza degradării, nu mai asigura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condiţiile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impuse de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siguranţa</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deţinerii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199</a:t>
            </a:r>
            <a:r>
              <a:rPr lang="en-GB"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9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este numit primul director al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închisorii,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 magistrat, procurorul Mircea Borş;</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2000</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a:t>
            </a:r>
            <a:r>
              <a:rPr lang="ro-RO" altLang="en-US" sz="1400" dirty="0" smtClean="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instituie </a:t>
            </a:r>
            <a:r>
              <a:rPr lang="ro-RO" altLang="en-US" sz="14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funcţiile</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de psiholog </a:t>
            </a:r>
            <a:r>
              <a:rPr lang="ro-RO" altLang="en-US" sz="14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şi</a:t>
            </a:r>
            <a:r>
              <a:rPr lang="ro-RO" altLang="en-US" sz="14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asistent social</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concomintent</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cu asumarea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funcţiei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educative ca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obiectiv prioritar,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aceeaşi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măsură cu acela de asigurare a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siguranţei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locului de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deţinere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pentru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creşterea</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securităţii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comunitare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facilitarea reintegrării sociale a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deţinuţilor</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p:txBody>
      </p:sp>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9" name="Picture 18" descr="IMG_0488"/>
          <p:cNvPicPr/>
          <p:nvPr/>
        </p:nvPicPr>
        <p:blipFill>
          <a:blip r:embed="rId5" cstate="print">
            <a:lum contrast="-12000"/>
            <a:extLst>
              <a:ext uri="{28A0092B-C50C-407E-A947-70E740481C1C}">
                <a14:useLocalDpi xmlns:a14="http://schemas.microsoft.com/office/drawing/2010/main" val="0"/>
              </a:ext>
            </a:extLst>
          </a:blip>
          <a:srcRect/>
          <a:stretch>
            <a:fillRect/>
          </a:stretch>
        </p:blipFill>
        <p:spPr bwMode="auto">
          <a:xfrm>
            <a:off x="528808" y="924715"/>
            <a:ext cx="3615336" cy="224754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 name="Imagine 32781" descr="F:\ASISTENTĂ\foto\penitenciar\prezenatre penitenciarul iasi\penitenciarul iasi.jpg"/>
          <p:cNvPicPr/>
          <p:nvPr/>
        </p:nvPicPr>
        <p:blipFill>
          <a:blip r:embed="rId6">
            <a:extLst>
              <a:ext uri="{28A0092B-C50C-407E-A947-70E740481C1C}">
                <a14:useLocalDpi xmlns:a14="http://schemas.microsoft.com/office/drawing/2010/main" val="0"/>
              </a:ext>
            </a:extLst>
          </a:blip>
          <a:srcRect/>
          <a:stretch>
            <a:fillRect/>
          </a:stretch>
        </p:blipFill>
        <p:spPr bwMode="auto">
          <a:xfrm>
            <a:off x="4919037" y="942700"/>
            <a:ext cx="3765023" cy="22115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5683975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anim calcmode="lin" valueType="num">
                                      <p:cBhvr additive="base">
                                        <p:cTn id="13" dur="125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4" dur="125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250"/>
                            </p:stCondLst>
                            <p:childTnLst>
                              <p:par>
                                <p:cTn id="16" presetID="2" presetClass="entr" presetSubtype="4" fill="hold" grpId="0" nodeType="afterEffect">
                                  <p:stCondLst>
                                    <p:cond delay="0"/>
                                  </p:stCondLst>
                                  <p:childTnLst>
                                    <p:set>
                                      <p:cBhvr>
                                        <p:cTn id="17" dur="1" fill="hold">
                                          <p:stCondLst>
                                            <p:cond delay="0"/>
                                          </p:stCondLst>
                                        </p:cTn>
                                        <p:tgtEl>
                                          <p:spTgt spid="17">
                                            <p:txEl>
                                              <p:pRg st="1" end="1"/>
                                            </p:txEl>
                                          </p:spTgt>
                                        </p:tgtEl>
                                        <p:attrNameLst>
                                          <p:attrName>style.visibility</p:attrName>
                                        </p:attrNameLst>
                                      </p:cBhvr>
                                      <p:to>
                                        <p:strVal val="visible"/>
                                      </p:to>
                                    </p:set>
                                    <p:anim calcmode="lin" valueType="num">
                                      <p:cBhvr additive="base">
                                        <p:cTn id="18" dur="125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9" dur="125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par>
                          <p:cTn id="20" fill="hold">
                            <p:stCondLst>
                              <p:cond delay="3500"/>
                            </p:stCondLst>
                            <p:childTnLst>
                              <p:par>
                                <p:cTn id="21" presetID="2" presetClass="entr" presetSubtype="4" fill="hold" grpId="0" nodeType="afterEffect">
                                  <p:stCondLst>
                                    <p:cond delay="0"/>
                                  </p:stCondLst>
                                  <p:childTnLst>
                                    <p:set>
                                      <p:cBhvr>
                                        <p:cTn id="22" dur="1" fill="hold">
                                          <p:stCondLst>
                                            <p:cond delay="0"/>
                                          </p:stCondLst>
                                        </p:cTn>
                                        <p:tgtEl>
                                          <p:spTgt spid="17">
                                            <p:txEl>
                                              <p:pRg st="2" end="2"/>
                                            </p:txEl>
                                          </p:spTgt>
                                        </p:tgtEl>
                                        <p:attrNameLst>
                                          <p:attrName>style.visibility</p:attrName>
                                        </p:attrNameLst>
                                      </p:cBhvr>
                                      <p:to>
                                        <p:strVal val="visible"/>
                                      </p:to>
                                    </p:set>
                                    <p:anim calcmode="lin" valueType="num">
                                      <p:cBhvr additive="base">
                                        <p:cTn id="23" dur="125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4" dur="125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par>
                          <p:cTn id="25" fill="hold">
                            <p:stCondLst>
                              <p:cond delay="4750"/>
                            </p:stCondLst>
                            <p:childTnLst>
                              <p:par>
                                <p:cTn id="26" presetID="2" presetClass="entr" presetSubtype="4" fill="hold" grpId="0" nodeType="afterEffect">
                                  <p:stCondLst>
                                    <p:cond delay="0"/>
                                  </p:stCondLst>
                                  <p:childTnLst>
                                    <p:set>
                                      <p:cBhvr>
                                        <p:cTn id="27" dur="1" fill="hold">
                                          <p:stCondLst>
                                            <p:cond delay="0"/>
                                          </p:stCondLst>
                                        </p:cTn>
                                        <p:tgtEl>
                                          <p:spTgt spid="17">
                                            <p:txEl>
                                              <p:pRg st="3" end="3"/>
                                            </p:txEl>
                                          </p:spTgt>
                                        </p:tgtEl>
                                        <p:attrNameLst>
                                          <p:attrName>style.visibility</p:attrName>
                                        </p:attrNameLst>
                                      </p:cBhvr>
                                      <p:to>
                                        <p:strVal val="visible"/>
                                      </p:to>
                                    </p:set>
                                    <p:anim calcmode="lin" valueType="num">
                                      <p:cBhvr additive="base">
                                        <p:cTn id="28" dur="125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9" dur="1250" fill="hold"/>
                                        <p:tgtEl>
                                          <p:spTgt spid="17">
                                            <p:txEl>
                                              <p:pRg st="3" end="3"/>
                                            </p:txEl>
                                          </p:spTgt>
                                        </p:tgtEl>
                                        <p:attrNameLst>
                                          <p:attrName>ppt_y</p:attrName>
                                        </p:attrNameLst>
                                      </p:cBhvr>
                                      <p:tavLst>
                                        <p:tav tm="0">
                                          <p:val>
                                            <p:strVal val="1+#ppt_h/2"/>
                                          </p:val>
                                        </p:tav>
                                        <p:tav tm="100000">
                                          <p:val>
                                            <p:strVal val="#ppt_y"/>
                                          </p:val>
                                        </p:tav>
                                      </p:tavLst>
                                    </p:anim>
                                  </p:childTnLst>
                                </p:cTn>
                              </p:par>
                              <p:par>
                                <p:cTn id="30" presetID="21" presetClass="entr" presetSubtype="1"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heel(1)">
                                      <p:cBhvr>
                                        <p:cTn id="32" dur="3000"/>
                                        <p:tgtEl>
                                          <p:spTgt spid="19"/>
                                        </p:tgtEl>
                                      </p:cBhvr>
                                    </p:animEffect>
                                  </p:childTnLst>
                                </p:cTn>
                              </p:par>
                            </p:childTnLst>
                          </p:cTn>
                        </p:par>
                        <p:par>
                          <p:cTn id="33" fill="hold">
                            <p:stCondLst>
                              <p:cond delay="7750"/>
                            </p:stCondLst>
                            <p:childTnLst>
                              <p:par>
                                <p:cTn id="34" presetID="31"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2000" fill="hold"/>
                                        <p:tgtEl>
                                          <p:spTgt spid="20"/>
                                        </p:tgtEl>
                                        <p:attrNameLst>
                                          <p:attrName>ppt_w</p:attrName>
                                        </p:attrNameLst>
                                      </p:cBhvr>
                                      <p:tavLst>
                                        <p:tav tm="0">
                                          <p:val>
                                            <p:fltVal val="0"/>
                                          </p:val>
                                        </p:tav>
                                        <p:tav tm="100000">
                                          <p:val>
                                            <p:strVal val="#ppt_w"/>
                                          </p:val>
                                        </p:tav>
                                      </p:tavLst>
                                    </p:anim>
                                    <p:anim calcmode="lin" valueType="num">
                                      <p:cBhvr>
                                        <p:cTn id="37" dur="2000" fill="hold"/>
                                        <p:tgtEl>
                                          <p:spTgt spid="20"/>
                                        </p:tgtEl>
                                        <p:attrNameLst>
                                          <p:attrName>ppt_h</p:attrName>
                                        </p:attrNameLst>
                                      </p:cBhvr>
                                      <p:tavLst>
                                        <p:tav tm="0">
                                          <p:val>
                                            <p:fltVal val="0"/>
                                          </p:val>
                                        </p:tav>
                                        <p:tav tm="100000">
                                          <p:val>
                                            <p:strVal val="#ppt_h"/>
                                          </p:val>
                                        </p:tav>
                                      </p:tavLst>
                                    </p:anim>
                                    <p:anim calcmode="lin" valueType="num">
                                      <p:cBhvr>
                                        <p:cTn id="38" dur="2000" fill="hold"/>
                                        <p:tgtEl>
                                          <p:spTgt spid="20"/>
                                        </p:tgtEl>
                                        <p:attrNameLst>
                                          <p:attrName>style.rotation</p:attrName>
                                        </p:attrNameLst>
                                      </p:cBhvr>
                                      <p:tavLst>
                                        <p:tav tm="0">
                                          <p:val>
                                            <p:fltVal val="90"/>
                                          </p:val>
                                        </p:tav>
                                        <p:tav tm="100000">
                                          <p:val>
                                            <p:fltVal val="0"/>
                                          </p:val>
                                        </p:tav>
                                      </p:tavLst>
                                    </p:anim>
                                    <p:animEffect transition="in" filter="fade">
                                      <p:cBhvr>
                                        <p:cTn id="3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460752" y="101792"/>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1" name="Rectangle 10"/>
          <p:cNvSpPr/>
          <p:nvPr/>
        </p:nvSpPr>
        <p:spPr>
          <a:xfrm>
            <a:off x="395536" y="4323384"/>
            <a:ext cx="8448104"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	</a:t>
            </a:r>
            <a:endParaRPr lang="vi-VN" i="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14341" y="620683"/>
            <a:ext cx="4962163" cy="6340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2002</a:t>
            </a:r>
            <a:r>
              <a:rPr lang="ro-RO" altLang="en-US" sz="1600" dirty="0">
                <a:latin typeface="Gabriola" panose="04040605051002020D02" pitchFamily="82" charset="0"/>
                <a:ea typeface="Calibri" panose="020F0502020204030204" pitchFamily="34" charset="0"/>
                <a:cs typeface="Arial" panose="020B0604020202020204" pitchFamily="34" charset="0"/>
              </a:rPr>
              <a:t> </a:t>
            </a:r>
            <a:r>
              <a:rPr lang="ro-RO" altLang="en-US" sz="1600" dirty="0" smtClean="0">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se instalează o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aplicaţie</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electronică pentru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evidenţa</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informatică a efectivelor de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deţinuţi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lang="ro-RO" altLang="en-US" sz="1600" dirty="0">
              <a:effectLst>
                <a:outerShdw blurRad="38100" dist="38100" dir="2700000" algn="tl">
                  <a:srgbClr val="000000">
                    <a:alpha val="43137"/>
                  </a:srgbClr>
                </a:outerShdw>
              </a:effectLst>
              <a:latin typeface="Gabriola" panose="04040605051002020D02" pitchFamily="82" charset="0"/>
            </a:endParaRPr>
          </a:p>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2003-2008</a:t>
            </a:r>
            <a:r>
              <a:rPr lang="ro-RO" altLang="en-US" sz="28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28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desfăşoară</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lucrările de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investiţii</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în vederea optimizării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condiţiilor</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de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detenţie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concomitent cu securizarea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unităţii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astfel: împrejmuirea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unităţii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pe 3 laturi ale zonei de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detenţie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reabilitarea /modernizarea pavilionului - camere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oaspeţi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primire vizitatori, a blocului alimentar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atelierului de tâmplărie, construirea unui uscător de cherestea, reabilitarea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reţelei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exterioare de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utilităţi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modernizare centrală termică;</a:t>
            </a:r>
            <a:r>
              <a:rPr kumimoji="0" lang="ro-RO" altLang="en-US" sz="16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endParaRPr lang="ro-RO" altLang="en-US" sz="1600" dirty="0">
              <a:effectLst>
                <a:outerShdw blurRad="38100" dist="38100" dir="2700000" algn="tl">
                  <a:srgbClr val="000000">
                    <a:alpha val="43137"/>
                  </a:srgbClr>
                </a:outerShdw>
              </a:effectLst>
              <a:latin typeface="Gabriola" panose="04040605051002020D02" pitchFamily="82" charset="0"/>
            </a:endParaRPr>
          </a:p>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2004</a:t>
            </a:r>
            <a:r>
              <a:rPr kumimoji="0" lang="ro-RO" altLang="en-US" sz="2800" b="1" i="0" u="none" strike="noStrike" cap="none" normalizeH="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apare primul sindicat al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angajaţilor</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din penitenciar</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Instituția penitenciară capătă personalitate juridică deplină, ca efect al demilitarizării sistemului penitenciar;</a:t>
            </a:r>
            <a:r>
              <a:rPr kumimoji="0" lang="ro-RO" altLang="en-US" sz="1600" b="0" i="0" u="none" strike="noStrike" cap="none" normalizeH="0" baseline="0" dirty="0" smtClean="0">
                <a:ln>
                  <a:noFill/>
                </a:ln>
                <a:solidFill>
                  <a:srgbClr val="00000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cs typeface="Times New Roman" panose="02020603050405020304" pitchFamily="18" charset="0"/>
              </a:rPr>
              <a:t> </a:t>
            </a:r>
            <a:endParaRPr lang="ro-RO" altLang="en-US" sz="1600" dirty="0">
              <a:effectLst>
                <a:outerShdw blurRad="38100" dist="38100" dir="2700000" algn="tl">
                  <a:srgbClr val="000000">
                    <a:alpha val="43137"/>
                  </a:srgbClr>
                </a:outerShdw>
              </a:effectLst>
              <a:latin typeface="Gabriola" panose="04040605051002020D02" pitchFamily="82" charset="0"/>
            </a:endParaRPr>
          </a:p>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2005</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instalează primul sistem de supraveghere electronică în sectorul de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deţinere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kumimoji="0" lang="ro-RO" altLang="en-US" sz="1600" b="0" i="0" u="none" strike="noStrike" cap="none" normalizeH="0" baseline="0" dirty="0" smtClean="0">
                <a:ln>
                  <a:noFill/>
                </a:ln>
                <a:solidFill>
                  <a:srgbClr val="00000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cs typeface="Times New Roman" panose="02020603050405020304" pitchFamily="18" charset="0"/>
              </a:rPr>
              <a:t> </a:t>
            </a:r>
          </a:p>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2006 - 2009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modernizează parcul auto al </a:t>
            </a:r>
            <a:r>
              <a:rPr kumimoji="0" lang="ro-RO" altLang="en-US" sz="1400"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unităţii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cu mijloace moderne de transport pentru misiunile operative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transportul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deţinuţilor</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siguranţă</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endParaRPr kumimoji="0" lang="en-US"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sp>
        <p:nvSpPr>
          <p:cNvPr id="10" name="Rectangle 3"/>
          <p:cNvSpPr>
            <a:spLocks noChangeArrowheads="1"/>
          </p:cNvSpPr>
          <p:nvPr/>
        </p:nvSpPr>
        <p:spPr bwMode="auto">
          <a:xfrm>
            <a:off x="5054846" y="4499791"/>
            <a:ext cx="3990683"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2800" b="1"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2007</a:t>
            </a:r>
            <a:r>
              <a:rPr kumimoji="0" lang="ro-RO" altLang="en-US" sz="1600" b="0" i="0" u="none" strike="noStrike" cap="none" normalizeH="0" baseline="0" dirty="0" smtClean="0">
                <a:ln>
                  <a:noFill/>
                </a:ln>
                <a:solidFill>
                  <a:schemeClr val="tx1"/>
                </a:solidFill>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kumimoji="0" lang="ro-RO" altLang="en-US" sz="1400" b="0" i="0" u="none" strike="noStrike" cap="none" normalizeH="0" baseline="0" dirty="0" smtClean="0">
                <a:ln>
                  <a:noFill/>
                </a:ln>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inaugurează prima cameră intimă </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pentru vizitele între soți, dotată cu mobilier și aparatura electrocasnică, frigider, aparat tv;</a:t>
            </a:r>
            <a:endParaRPr lang="ro-RO" altLang="en-US" sz="1600" dirty="0">
              <a:effectLst>
                <a:outerShdw blurRad="38100" dist="38100" dir="2700000" algn="tl">
                  <a:srgbClr val="000000">
                    <a:alpha val="43137"/>
                  </a:srgbClr>
                </a:outerShdw>
              </a:effectLst>
              <a:latin typeface="Gabriola" panose="04040605051002020D02" pitchFamily="82" charset="0"/>
            </a:endParaRPr>
          </a:p>
          <a:p>
            <a:pPr marL="285750" marR="0" lvl="0" indent="-285750" algn="just" defTabSz="914400" rtl="0" eaLnBrk="0" fontAlgn="base" latinLnBrk="0" hangingPunct="0">
              <a:lnSpc>
                <a:spcPct val="100000"/>
              </a:lnSpc>
              <a:spcBef>
                <a:spcPct val="0"/>
              </a:spcBef>
              <a:spcAft>
                <a:spcPct val="0"/>
              </a:spcAft>
              <a:buClrTx/>
              <a:buSzTx/>
              <a:buFont typeface="Webdings" panose="05030102010509060703" pitchFamily="18" charset="2"/>
              <a:buChar char="ë"/>
              <a:tabLst/>
            </a:pP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2007 – se reorganizează, pe baze moderne, arhiva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unităţii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spaţiu</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amenajat corespunzător. Sunt amenajate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spaţii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pentru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activităţi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educative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asistenţă</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psihosocială pentru toate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secţiile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a:t>
            </a:r>
            <a:r>
              <a:rPr kumimoji="0" lang="ro-RO" altLang="en-US" sz="1600" b="0" i="0" u="none" strike="noStrike" cap="none" normalizeH="0" baseline="0" dirty="0" err="1"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deţinere</a:t>
            </a:r>
            <a:r>
              <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r>
              <a:rPr kumimoji="0" lang="ro-RO" altLang="en-US" sz="1600" b="0" i="0" u="none" strike="noStrike" cap="none" normalizeH="0" baseline="0" dirty="0" smtClean="0">
                <a:ln>
                  <a:noFill/>
                </a:ln>
                <a:solidFill>
                  <a:srgbClr val="000000"/>
                </a:solidFill>
                <a:effectLst>
                  <a:outerShdw blurRad="38100" dist="38100" dir="2700000" algn="tl">
                    <a:srgbClr val="000000">
                      <a:alpha val="43137"/>
                    </a:srgbClr>
                  </a:outerShdw>
                </a:effectLst>
                <a:latin typeface="Gabriola" panose="04040605051002020D02" pitchFamily="82" charset="0"/>
                <a:ea typeface="Times New Roman" panose="02020603050405020304" pitchFamily="18" charset="0"/>
                <a:cs typeface="Times New Roman" panose="02020603050405020304" pitchFamily="18" charset="0"/>
              </a:rPr>
              <a:t> </a:t>
            </a:r>
            <a:endParaRPr kumimoji="0" lang="ro-RO" altLang="en-US" sz="1600" b="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pic>
        <p:nvPicPr>
          <p:cNvPr id="22" name="Imagine 47" descr="E:\camera intima penitenciar iasi (1).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5713083" y="746430"/>
            <a:ext cx="2904490" cy="1543050"/>
          </a:xfrm>
          <a:prstGeom prst="rect">
            <a:avLst/>
          </a:prstGeom>
          <a:ln w="38100" cap="sq">
            <a:solidFill>
              <a:srgbClr val="000000"/>
            </a:solidFill>
            <a:prstDash val="solid"/>
            <a:miter lim="800000"/>
          </a:ln>
          <a:effectLst>
            <a:glow rad="215900">
              <a:schemeClr val="tx1">
                <a:alpha val="39000"/>
              </a:schemeClr>
            </a:glow>
            <a:outerShdw blurRad="50800" dist="38100" dir="2700000" algn="tl" rotWithShape="0">
              <a:srgbClr val="000000">
                <a:alpha val="43000"/>
              </a:srgbClr>
            </a:outerShdw>
          </a:effectLst>
        </p:spPr>
      </p:pic>
      <p:pic>
        <p:nvPicPr>
          <p:cNvPr id="12" name="Picture 11"/>
          <p:cNvPicPr>
            <a:picLocks noChangeAspect="1"/>
          </p:cNvPicPr>
          <p:nvPr/>
        </p:nvPicPr>
        <p:blipFill>
          <a:blip r:embed="rId6" cstate="email">
            <a:extLst>
              <a:ext uri="{BEBA8EAE-BF5A-486C-A8C5-ECC9F3942E4B}">
                <a14:imgProps xmlns:a14="http://schemas.microsoft.com/office/drawing/2010/main">
                  <a14:imgLayer r:embed="rId7">
                    <a14:imgEffect>
                      <a14:backgroundRemoval t="0" b="99167" l="0" r="100000"/>
                    </a14:imgEffect>
                  </a14:imgLayer>
                </a14:imgProps>
              </a:ext>
              <a:ext uri="{28A0092B-C50C-407E-A947-70E740481C1C}">
                <a14:useLocalDpi xmlns:a14="http://schemas.microsoft.com/office/drawing/2010/main"/>
              </a:ext>
            </a:extLst>
          </a:blip>
          <a:stretch>
            <a:fillRect/>
          </a:stretch>
        </p:blipFill>
        <p:spPr>
          <a:xfrm>
            <a:off x="6120990" y="2406106"/>
            <a:ext cx="2016225" cy="1274938"/>
          </a:xfrm>
          <a:prstGeom prst="rect">
            <a:avLst/>
          </a:prstGeom>
          <a:effectLst>
            <a:reflection blurRad="6350" stA="50000" endA="300" endPos="55500" dist="50800" dir="5400000" sy="-100000" algn="bl" rotWithShape="0"/>
          </a:effectLst>
        </p:spPr>
      </p:pic>
    </p:spTree>
    <p:extLst>
      <p:ext uri="{BB962C8B-B14F-4D97-AF65-F5344CB8AC3E}">
        <p14:creationId xmlns:p14="http://schemas.microsoft.com/office/powerpoint/2010/main" val="73330173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1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1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2" presetClass="entr" presetSubtype="8" fill="hold" grpId="0"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1500" fill="hold"/>
                                        <p:tgtEl>
                                          <p:spTgt spid="2">
                                            <p:txEl>
                                              <p:pRg st="1" end="1"/>
                                            </p:txEl>
                                          </p:spTgt>
                                        </p:tgtEl>
                                        <p:attrNameLst>
                                          <p:attrName>ppt_x</p:attrName>
                                        </p:attrNameLst>
                                      </p:cBhvr>
                                      <p:tavLst>
                                        <p:tav tm="0">
                                          <p:val>
                                            <p:strVal val="0-#ppt_w/2"/>
                                          </p:val>
                                        </p:tav>
                                        <p:tav tm="100000">
                                          <p:val>
                                            <p:strVal val="#ppt_x"/>
                                          </p:val>
                                        </p:tav>
                                      </p:tavLst>
                                    </p:anim>
                                    <p:anim calcmode="lin" valueType="num">
                                      <p:cBhvr additive="base">
                                        <p:cTn id="19" dur="1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par>
                          <p:cTn id="20" fill="hold">
                            <p:stCondLst>
                              <p:cond delay="4000"/>
                            </p:stCondLst>
                            <p:childTnLst>
                              <p:par>
                                <p:cTn id="21" presetID="2" presetClass="entr" presetSubtype="8" fill="hold" grpId="0" nodeType="after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 calcmode="lin" valueType="num">
                                      <p:cBhvr additive="base">
                                        <p:cTn id="23" dur="1500" fill="hold"/>
                                        <p:tgtEl>
                                          <p:spTgt spid="2">
                                            <p:txEl>
                                              <p:pRg st="2" end="2"/>
                                            </p:txEl>
                                          </p:spTgt>
                                        </p:tgtEl>
                                        <p:attrNameLst>
                                          <p:attrName>ppt_x</p:attrName>
                                        </p:attrNameLst>
                                      </p:cBhvr>
                                      <p:tavLst>
                                        <p:tav tm="0">
                                          <p:val>
                                            <p:strVal val="0-#ppt_w/2"/>
                                          </p:val>
                                        </p:tav>
                                        <p:tav tm="100000">
                                          <p:val>
                                            <p:strVal val="#ppt_x"/>
                                          </p:val>
                                        </p:tav>
                                      </p:tavLst>
                                    </p:anim>
                                    <p:anim calcmode="lin" valueType="num">
                                      <p:cBhvr additive="base">
                                        <p:cTn id="24" dur="1500" fill="hold"/>
                                        <p:tgtEl>
                                          <p:spTgt spid="2">
                                            <p:txEl>
                                              <p:pRg st="2" end="2"/>
                                            </p:txEl>
                                          </p:spTgt>
                                        </p:tgtEl>
                                        <p:attrNameLst>
                                          <p:attrName>ppt_y</p:attrName>
                                        </p:attrNameLst>
                                      </p:cBhvr>
                                      <p:tavLst>
                                        <p:tav tm="0">
                                          <p:val>
                                            <p:strVal val="#ppt_y"/>
                                          </p:val>
                                        </p:tav>
                                        <p:tav tm="100000">
                                          <p:val>
                                            <p:strVal val="#ppt_y"/>
                                          </p:val>
                                        </p:tav>
                                      </p:tavLst>
                                    </p:anim>
                                  </p:childTnLst>
                                </p:cTn>
                              </p:par>
                            </p:childTnLst>
                          </p:cTn>
                        </p:par>
                        <p:par>
                          <p:cTn id="25" fill="hold">
                            <p:stCondLst>
                              <p:cond delay="5500"/>
                            </p:stCondLst>
                            <p:childTnLst>
                              <p:par>
                                <p:cTn id="26" presetID="2" presetClass="entr" presetSubtype="8" fill="hold" grpId="0" nodeType="after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 calcmode="lin" valueType="num">
                                      <p:cBhvr additive="base">
                                        <p:cTn id="28" dur="1500" fill="hold"/>
                                        <p:tgtEl>
                                          <p:spTgt spid="2">
                                            <p:txEl>
                                              <p:pRg st="3" end="3"/>
                                            </p:txEl>
                                          </p:spTgt>
                                        </p:tgtEl>
                                        <p:attrNameLst>
                                          <p:attrName>ppt_x</p:attrName>
                                        </p:attrNameLst>
                                      </p:cBhvr>
                                      <p:tavLst>
                                        <p:tav tm="0">
                                          <p:val>
                                            <p:strVal val="0-#ppt_w/2"/>
                                          </p:val>
                                        </p:tav>
                                        <p:tav tm="100000">
                                          <p:val>
                                            <p:strVal val="#ppt_x"/>
                                          </p:val>
                                        </p:tav>
                                      </p:tavLst>
                                    </p:anim>
                                    <p:anim calcmode="lin" valueType="num">
                                      <p:cBhvr additive="base">
                                        <p:cTn id="29" dur="1500" fill="hold"/>
                                        <p:tgtEl>
                                          <p:spTgt spid="2">
                                            <p:txEl>
                                              <p:pRg st="3" end="3"/>
                                            </p:txEl>
                                          </p:spTgt>
                                        </p:tgtEl>
                                        <p:attrNameLst>
                                          <p:attrName>ppt_y</p:attrName>
                                        </p:attrNameLst>
                                      </p:cBhvr>
                                      <p:tavLst>
                                        <p:tav tm="0">
                                          <p:val>
                                            <p:strVal val="#ppt_y"/>
                                          </p:val>
                                        </p:tav>
                                        <p:tav tm="100000">
                                          <p:val>
                                            <p:strVal val="#ppt_y"/>
                                          </p:val>
                                        </p:tav>
                                      </p:tavLst>
                                    </p:anim>
                                  </p:childTnLst>
                                </p:cTn>
                              </p:par>
                            </p:childTnLst>
                          </p:cTn>
                        </p:par>
                        <p:par>
                          <p:cTn id="30" fill="hold">
                            <p:stCondLst>
                              <p:cond delay="7000"/>
                            </p:stCondLst>
                            <p:childTnLst>
                              <p:par>
                                <p:cTn id="31" presetID="2" presetClass="entr" presetSubtype="8" fill="hold" grpId="0" nodeType="after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 calcmode="lin" valueType="num">
                                      <p:cBhvr additive="base">
                                        <p:cTn id="33" dur="1500" fill="hold"/>
                                        <p:tgtEl>
                                          <p:spTgt spid="2">
                                            <p:txEl>
                                              <p:pRg st="4" end="4"/>
                                            </p:txEl>
                                          </p:spTgt>
                                        </p:tgtEl>
                                        <p:attrNameLst>
                                          <p:attrName>ppt_x</p:attrName>
                                        </p:attrNameLst>
                                      </p:cBhvr>
                                      <p:tavLst>
                                        <p:tav tm="0">
                                          <p:val>
                                            <p:strVal val="0-#ppt_w/2"/>
                                          </p:val>
                                        </p:tav>
                                        <p:tav tm="100000">
                                          <p:val>
                                            <p:strVal val="#ppt_x"/>
                                          </p:val>
                                        </p:tav>
                                      </p:tavLst>
                                    </p:anim>
                                    <p:anim calcmode="lin" valueType="num">
                                      <p:cBhvr additive="base">
                                        <p:cTn id="34" dur="1500" fill="hold"/>
                                        <p:tgtEl>
                                          <p:spTgt spid="2">
                                            <p:txEl>
                                              <p:pRg st="4" end="4"/>
                                            </p:txEl>
                                          </p:spTgt>
                                        </p:tgtEl>
                                        <p:attrNameLst>
                                          <p:attrName>ppt_y</p:attrName>
                                        </p:attrNameLst>
                                      </p:cBhvr>
                                      <p:tavLst>
                                        <p:tav tm="0">
                                          <p:val>
                                            <p:strVal val="#ppt_y"/>
                                          </p:val>
                                        </p:tav>
                                        <p:tav tm="100000">
                                          <p:val>
                                            <p:strVal val="#ppt_y"/>
                                          </p:val>
                                        </p:tav>
                                      </p:tavLst>
                                    </p:anim>
                                  </p:childTnLst>
                                </p:cTn>
                              </p:par>
                              <p:par>
                                <p:cTn id="35" presetID="14" presetClass="entr" presetSubtype="1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2000"/>
                                        <p:tgtEl>
                                          <p:spTgt spid="22"/>
                                        </p:tgtEl>
                                      </p:cBhvr>
                                    </p:animEffect>
                                  </p:childTnLst>
                                </p:cTn>
                              </p:par>
                            </p:childTnLst>
                          </p:cTn>
                        </p:par>
                        <p:par>
                          <p:cTn id="38" fill="hold">
                            <p:stCondLst>
                              <p:cond delay="9000"/>
                            </p:stCondLst>
                            <p:childTnLst>
                              <p:par>
                                <p:cTn id="39" presetID="26"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1232">
                                          <p:stCondLst>
                                            <p:cond delay="0"/>
                                          </p:stCondLst>
                                        </p:cTn>
                                        <p:tgtEl>
                                          <p:spTgt spid="12"/>
                                        </p:tgtEl>
                                      </p:cBhvr>
                                    </p:animEffect>
                                    <p:anim calcmode="lin" valueType="num">
                                      <p:cBhvr>
                                        <p:cTn id="42" dur="387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3" dur="1411"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4" dur="1411" tmFilter="0, 0; 0.125,0.2665; 0.25,0.4; 0.375,0.465; 0.5,0.5;  0.625,0.535; 0.75,0.6; 0.875,0.7335; 1,1">
                                          <p:stCondLst>
                                            <p:cond delay="1411"/>
                                          </p:stCondLst>
                                        </p:cTn>
                                        <p:tgtEl>
                                          <p:spTgt spid="12"/>
                                        </p:tgtEl>
                                        <p:attrNameLst>
                                          <p:attrName>ppt_y</p:attrName>
                                        </p:attrNameLst>
                                      </p:cBhvr>
                                      <p:tavLst>
                                        <p:tav tm="0" fmla="#ppt_y-sin(pi*$)/9">
                                          <p:val>
                                            <p:fltVal val="0"/>
                                          </p:val>
                                        </p:tav>
                                        <p:tav tm="100000">
                                          <p:val>
                                            <p:fltVal val="1"/>
                                          </p:val>
                                        </p:tav>
                                      </p:tavLst>
                                    </p:anim>
                                    <p:anim calcmode="lin" valueType="num">
                                      <p:cBhvr>
                                        <p:cTn id="45" dur="705" tmFilter="0, 0; 0.125,0.2665; 0.25,0.4; 0.375,0.465; 0.5,0.5;  0.625,0.535; 0.75,0.6; 0.875,0.7335; 1,1">
                                          <p:stCondLst>
                                            <p:cond delay="2814"/>
                                          </p:stCondLst>
                                        </p:cTn>
                                        <p:tgtEl>
                                          <p:spTgt spid="12"/>
                                        </p:tgtEl>
                                        <p:attrNameLst>
                                          <p:attrName>ppt_y</p:attrName>
                                        </p:attrNameLst>
                                      </p:cBhvr>
                                      <p:tavLst>
                                        <p:tav tm="0" fmla="#ppt_y-sin(pi*$)/27">
                                          <p:val>
                                            <p:fltVal val="0"/>
                                          </p:val>
                                        </p:tav>
                                        <p:tav tm="100000">
                                          <p:val>
                                            <p:fltVal val="1"/>
                                          </p:val>
                                        </p:tav>
                                      </p:tavLst>
                                    </p:anim>
                                    <p:anim calcmode="lin" valueType="num">
                                      <p:cBhvr>
                                        <p:cTn id="46" dur="349" tmFilter="0, 0; 0.125,0.2665; 0.25,0.4; 0.375,0.465; 0.5,0.5;  0.625,0.535; 0.75,0.6; 0.875,0.7335; 1,1">
                                          <p:stCondLst>
                                            <p:cond delay="3519"/>
                                          </p:stCondLst>
                                        </p:cTn>
                                        <p:tgtEl>
                                          <p:spTgt spid="12"/>
                                        </p:tgtEl>
                                        <p:attrNameLst>
                                          <p:attrName>ppt_y</p:attrName>
                                        </p:attrNameLst>
                                      </p:cBhvr>
                                      <p:tavLst>
                                        <p:tav tm="0" fmla="#ppt_y-sin(pi*$)/81">
                                          <p:val>
                                            <p:fltVal val="0"/>
                                          </p:val>
                                        </p:tav>
                                        <p:tav tm="100000">
                                          <p:val>
                                            <p:fltVal val="1"/>
                                          </p:val>
                                        </p:tav>
                                      </p:tavLst>
                                    </p:anim>
                                    <p:animScale>
                                      <p:cBhvr>
                                        <p:cTn id="47" dur="55">
                                          <p:stCondLst>
                                            <p:cond delay="1381"/>
                                          </p:stCondLst>
                                        </p:cTn>
                                        <p:tgtEl>
                                          <p:spTgt spid="12"/>
                                        </p:tgtEl>
                                      </p:cBhvr>
                                      <p:to x="100000" y="60000"/>
                                    </p:animScale>
                                    <p:animScale>
                                      <p:cBhvr>
                                        <p:cTn id="48" dur="353" decel="50000">
                                          <p:stCondLst>
                                            <p:cond delay="1437"/>
                                          </p:stCondLst>
                                        </p:cTn>
                                        <p:tgtEl>
                                          <p:spTgt spid="12"/>
                                        </p:tgtEl>
                                      </p:cBhvr>
                                      <p:to x="100000" y="100000"/>
                                    </p:animScale>
                                    <p:animScale>
                                      <p:cBhvr>
                                        <p:cTn id="49" dur="55">
                                          <p:stCondLst>
                                            <p:cond delay="2788"/>
                                          </p:stCondLst>
                                        </p:cTn>
                                        <p:tgtEl>
                                          <p:spTgt spid="12"/>
                                        </p:tgtEl>
                                      </p:cBhvr>
                                      <p:to x="100000" y="80000"/>
                                    </p:animScale>
                                    <p:animScale>
                                      <p:cBhvr>
                                        <p:cTn id="50" dur="353" decel="50000">
                                          <p:stCondLst>
                                            <p:cond delay="2843"/>
                                          </p:stCondLst>
                                        </p:cTn>
                                        <p:tgtEl>
                                          <p:spTgt spid="12"/>
                                        </p:tgtEl>
                                      </p:cBhvr>
                                      <p:to x="100000" y="100000"/>
                                    </p:animScale>
                                    <p:animScale>
                                      <p:cBhvr>
                                        <p:cTn id="51" dur="55">
                                          <p:stCondLst>
                                            <p:cond delay="3489"/>
                                          </p:stCondLst>
                                        </p:cTn>
                                        <p:tgtEl>
                                          <p:spTgt spid="12"/>
                                        </p:tgtEl>
                                      </p:cBhvr>
                                      <p:to x="100000" y="90000"/>
                                    </p:animScale>
                                    <p:animScale>
                                      <p:cBhvr>
                                        <p:cTn id="52" dur="353" decel="50000">
                                          <p:stCondLst>
                                            <p:cond delay="3544"/>
                                          </p:stCondLst>
                                        </p:cTn>
                                        <p:tgtEl>
                                          <p:spTgt spid="12"/>
                                        </p:tgtEl>
                                      </p:cBhvr>
                                      <p:to x="100000" y="100000"/>
                                    </p:animScale>
                                    <p:animScale>
                                      <p:cBhvr>
                                        <p:cTn id="53" dur="55">
                                          <p:stCondLst>
                                            <p:cond delay="3842"/>
                                          </p:stCondLst>
                                        </p:cTn>
                                        <p:tgtEl>
                                          <p:spTgt spid="12"/>
                                        </p:tgtEl>
                                      </p:cBhvr>
                                      <p:to x="100000" y="95000"/>
                                    </p:animScale>
                                    <p:animScale>
                                      <p:cBhvr>
                                        <p:cTn id="54" dur="353" decel="50000">
                                          <p:stCondLst>
                                            <p:cond delay="3897"/>
                                          </p:stCondLst>
                                        </p:cTn>
                                        <p:tgtEl>
                                          <p:spTgt spid="12"/>
                                        </p:tgtEl>
                                      </p:cBhvr>
                                      <p:to x="100000" y="100000"/>
                                    </p:animScale>
                                  </p:childTnLst>
                                </p:cTn>
                              </p:par>
                            </p:childTnLst>
                          </p:cTn>
                        </p:par>
                        <p:par>
                          <p:cTn id="55" fill="hold">
                            <p:stCondLst>
                              <p:cond delay="13250"/>
                            </p:stCondLst>
                            <p:childTnLst>
                              <p:par>
                                <p:cTn id="56" presetID="6" presetClass="entr" presetSubtype="16"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circle(in)">
                                      <p:cBhvr>
                                        <p:cTn id="58" dur="2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build="p"/>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E:\Prezentari unitati\ARAD\Picture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ChangeArrowheads="1"/>
          </p:cNvSpPr>
          <p:nvPr/>
        </p:nvSpPr>
        <p:spPr bwMode="auto">
          <a:xfrm>
            <a:off x="1460752" y="101792"/>
            <a:ext cx="31588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ro-RO" altLang="en-US" sz="2400" b="1" i="1" dirty="0" smtClean="0">
                <a:solidFill>
                  <a:prstClr val="black"/>
                </a:solidFill>
                <a:effectLst>
                  <a:outerShdw blurRad="38100" dist="38100" dir="2700000" algn="tl">
                    <a:srgbClr val="000000">
                      <a:alpha val="43137"/>
                    </a:srgbClr>
                  </a:outerShdw>
                </a:effectLst>
                <a:cs typeface="Arial" charset="0"/>
              </a:rPr>
              <a:t>Istoric</a:t>
            </a:r>
            <a:endParaRPr lang="en-US" altLang="en-US" sz="2400" b="1" i="1" dirty="0">
              <a:solidFill>
                <a:prstClr val="black"/>
              </a:solidFill>
              <a:effectLst>
                <a:outerShdw blurRad="38100" dist="38100" dir="2700000" algn="tl">
                  <a:srgbClr val="000000">
                    <a:alpha val="43137"/>
                  </a:srgbClr>
                </a:outerShdw>
              </a:effectLst>
              <a:cs typeface="Arial"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83" y="92625"/>
            <a:ext cx="1965964" cy="630937"/>
          </a:xfrm>
          <a:prstGeom prst="rect">
            <a:avLst/>
          </a:prstGeom>
        </p:spPr>
      </p:pic>
      <p:pic>
        <p:nvPicPr>
          <p:cNvPr id="6" name="Picture 1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3143" y="92625"/>
            <a:ext cx="580994" cy="5642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179511" y="1460325"/>
            <a:ext cx="4382625" cy="369332"/>
          </a:xfrm>
          <a:prstGeom prst="rect">
            <a:avLst/>
          </a:prstGeom>
        </p:spPr>
        <p:txBody>
          <a:bodyPr wrap="square">
            <a:spAutoFit/>
          </a:bodyPr>
          <a:lstStyle/>
          <a:p>
            <a:pPr algn="just"/>
            <a:r>
              <a:rPr lang="ro-RO" i="1" dirty="0" smtClean="0">
                <a:effectLst>
                  <a:outerShdw blurRad="38100" dist="38100" dir="2700000" algn="tl">
                    <a:srgbClr val="000000">
                      <a:alpha val="43137"/>
                    </a:srgbClr>
                  </a:outerShdw>
                </a:effectLst>
              </a:rPr>
              <a:t>	</a:t>
            </a:r>
            <a:endParaRPr lang="vi-VN" i="1" dirty="0" smtClean="0">
              <a:effectLst>
                <a:outerShdw blurRad="38100" dist="38100" dir="2700000" algn="tl">
                  <a:srgbClr val="000000">
                    <a:alpha val="43137"/>
                  </a:srgbClr>
                </a:outerShdw>
              </a:effectLst>
            </a:endParaRPr>
          </a:p>
        </p:txBody>
      </p:sp>
      <p:sp>
        <p:nvSpPr>
          <p:cNvPr id="3" name="Rectangle 2"/>
          <p:cNvSpPr/>
          <p:nvPr/>
        </p:nvSpPr>
        <p:spPr>
          <a:xfrm>
            <a:off x="1240976" y="949538"/>
            <a:ext cx="7824682" cy="369332"/>
          </a:xfrm>
          <a:prstGeom prst="rect">
            <a:avLst/>
          </a:prstGeom>
        </p:spPr>
        <p:txBody>
          <a:bodyPr wrap="square">
            <a:spAutoFit/>
          </a:bodyPr>
          <a:lstStyle/>
          <a:p>
            <a:pPr algn="just"/>
            <a:r>
              <a:rPr lang="ro-RO" dirty="0" smtClean="0">
                <a:latin typeface="Brush Script MT" panose="03060802040406070304" pitchFamily="66" charset="0"/>
              </a:rPr>
              <a:t>	</a:t>
            </a:r>
            <a:endParaRPr lang="en-US" dirty="0">
              <a:latin typeface="Brush Script MT" panose="03060802040406070304" pitchFamily="66" charset="0"/>
            </a:endParaRPr>
          </a:p>
        </p:txBody>
      </p:sp>
      <p:sp>
        <p:nvSpPr>
          <p:cNvPr id="13" name="Rectangle 12"/>
          <p:cNvSpPr/>
          <p:nvPr/>
        </p:nvSpPr>
        <p:spPr>
          <a:xfrm>
            <a:off x="755576" y="3242385"/>
            <a:ext cx="5757603" cy="369332"/>
          </a:xfrm>
          <a:prstGeom prst="rect">
            <a:avLst/>
          </a:prstGeom>
        </p:spPr>
        <p:txBody>
          <a:bodyPr wrap="square">
            <a:spAutoFit/>
          </a:bodyPr>
          <a:lstStyle/>
          <a:p>
            <a:pPr lvl="0" algn="just">
              <a:spcAft>
                <a:spcPts val="0"/>
              </a:spcAft>
            </a:pPr>
            <a:endParaRPr lang="en-US" i="1"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4" name="Rectangle 3"/>
          <p:cNvSpPr/>
          <p:nvPr/>
        </p:nvSpPr>
        <p:spPr>
          <a:xfrm>
            <a:off x="101169" y="2180556"/>
            <a:ext cx="3966775" cy="369332"/>
          </a:xfrm>
          <a:prstGeom prst="rect">
            <a:avLst/>
          </a:prstGeom>
          <a:effectLst/>
        </p:spPr>
        <p:txBody>
          <a:bodyPr wrap="square">
            <a:spAutoFit/>
          </a:bodyPr>
          <a:lstStyle/>
          <a:p>
            <a:pPr algn="just"/>
            <a:r>
              <a:rPr lang="ro-RO" dirty="0" smtClean="0">
                <a:effectLst>
                  <a:reflection blurRad="6350" stA="55000" endA="300" endPos="45500" dir="5400000" sy="-100000" algn="bl" rotWithShape="0"/>
                </a:effectLst>
                <a:latin typeface="Gabriola" panose="04040605051002020D02" pitchFamily="82" charset="0"/>
                <a:cs typeface="Arial" pitchFamily="34" charset="0"/>
              </a:rPr>
              <a:t>	</a:t>
            </a:r>
            <a:endParaRPr lang="ro-RO" dirty="0">
              <a:effectLst>
                <a:reflection blurRad="6350" stA="55000" endA="300" endPos="45500" dir="5400000" sy="-100000" algn="bl" rotWithShape="0"/>
              </a:effectLst>
              <a:latin typeface="Gabriola" panose="04040605051002020D02" pitchFamily="82" charset="0"/>
              <a:cs typeface="Arial" pitchFamily="34" charset="0"/>
            </a:endParaRPr>
          </a:p>
        </p:txBody>
      </p:sp>
      <p:sp>
        <p:nvSpPr>
          <p:cNvPr id="1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2"/>
          <p:cNvSpPr>
            <a:spLocks noChangeArrowheads="1"/>
          </p:cNvSpPr>
          <p:nvPr/>
        </p:nvSpPr>
        <p:spPr bwMode="auto">
          <a:xfrm>
            <a:off x="18148" y="576688"/>
            <a:ext cx="8753611" cy="3847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2008</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se inaugurează baza sportivă cu terenul de fotbal cu gazon, destinat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activităţilor</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de formare profesională a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angajaţilor</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programelor sportive ale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deţinuţilor</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2009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Penitenciarul </a:t>
            </a:r>
            <a:r>
              <a:rPr lang="ro-RO" altLang="en-US" sz="1600" dirty="0" err="1">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Iaşi</a:t>
            </a:r>
            <a:r>
              <a:rPr lang="ro-RO" altLang="en-US" sz="16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devine unitate coordonatoare pentru Regiunea N-E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conform Deciziei directorului general al A.N.P. nr. 431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din,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prin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care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se aprobă regionalizarea sistemului penitenciar; </a:t>
            </a:r>
          </a:p>
          <a:p>
            <a:pPr marL="285750" lvl="0" indent="-285750" algn="just" eaLnBrk="0" fontAlgn="base" hangingPunct="0">
              <a:spcBef>
                <a:spcPct val="0"/>
              </a:spcBef>
              <a:spcAft>
                <a:spcPct val="0"/>
              </a:spcAft>
              <a:buFont typeface="Webdings" panose="05030102010509060703" pitchFamily="18" charset="2"/>
              <a:buChar char="ë"/>
            </a:pPr>
            <a:r>
              <a:rPr lang="ro-RO" altLang="en-US" sz="28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2010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se profilează </a:t>
            </a:r>
            <a:r>
              <a:rPr lang="ro-RO" altLang="en-US" sz="1600" dirty="0" smtClean="0">
                <a:solidFill>
                  <a:srgbClr val="002060"/>
                </a:solidFill>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penitenciarul,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 urmare a deciziei nr. 430/2009 a Directorului General al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ANP,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 unitate ce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deţinuţi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din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categoriile </a:t>
            </a:r>
            <a:r>
              <a:rPr lang="ro-RO" altLang="en-US" sz="1600" b="1" dirty="0" err="1"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arestaţi</a:t>
            </a:r>
            <a:r>
              <a:rPr lang="ro-RO" altLang="en-US" sz="1600" b="1"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preventiv</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regim de maximă </a:t>
            </a:r>
            <a:r>
              <a:rPr lang="ro-RO" altLang="en-US" sz="1600" b="1"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siguranţă</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regim închis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şi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b="1"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regim deschis</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t>
            </a:r>
          </a:p>
          <a:p>
            <a:pPr marL="285750" lvl="0" indent="-285750" algn="just" eaLnBrk="0" fontAlgn="base" hangingPunct="0">
              <a:spcBef>
                <a:spcPct val="0"/>
              </a:spcBef>
              <a:spcAft>
                <a:spcPct val="0"/>
              </a:spcAft>
              <a:buFont typeface="Webdings" panose="05030102010509060703" pitchFamily="18" charset="2"/>
              <a:buChar char="ë"/>
            </a:pP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2010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inaugureză</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studioul Tv cu circuit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închis </a:t>
            </a:r>
            <a:r>
              <a:rPr lang="ro-RO" altLang="en-US" sz="1600" dirty="0" err="1">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TeleZoom</a:t>
            </a:r>
            <a:r>
              <a:rPr lang="ro-RO" altLang="en-US" sz="1600" dirty="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 </a:t>
            </a:r>
            <a:r>
              <a:rPr lang="ro-RO" altLang="en-US" sz="1600" dirty="0" smtClean="0">
                <a:effectLst>
                  <a:outerShdw blurRad="38100" dist="38100" dir="2700000" algn="tl">
                    <a:srgbClr val="000000">
                      <a:alpha val="43137"/>
                    </a:srgbClr>
                  </a:outerShdw>
                </a:effectLst>
                <a:latin typeface="Lucida Handwriting" panose="03010101010101010101" pitchFamily="66" charset="0"/>
                <a:ea typeface="Calibri" panose="020F0502020204030204" pitchFamily="34" charset="0"/>
                <a:cs typeface="Arial" panose="020B0604020202020204" pitchFamily="34" charset="0"/>
              </a:rPr>
              <a:t>Tv</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în colaborare cu Link România. Studioul cuprindea 3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pc-uri</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3 monitoare, 2 microfoane și un mixer audio. În cadrul studioului erau 5 persoane private de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libertate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care pregăteau emisiuni ce cuprindeau informații cu caracter educativ; studioul emitea 4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ore, zilnic,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de luni până vineri</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 activitate derulată și în prezent!</a:t>
            </a:r>
          </a:p>
          <a:p>
            <a:pPr marL="285750" lvl="0" indent="-285750" algn="just" eaLnBrk="0" fontAlgn="base" hangingPunct="0">
              <a:spcBef>
                <a:spcPct val="0"/>
              </a:spcBef>
              <a:spcAft>
                <a:spcPct val="0"/>
              </a:spcAft>
              <a:buFont typeface="Webdings" panose="05030102010509060703" pitchFamily="18" charset="2"/>
              <a:buChar char="ë"/>
            </a:pP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2010 </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primul spectacol de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Karaoke</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în colaborare cu Universitatea Petre Andrei,  Studioul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Awarecords</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și Studioul cu circuit închis </a:t>
            </a:r>
            <a:r>
              <a:rPr lang="ro-RO" altLang="en-US" sz="1600" dirty="0" err="1">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Telezoom</a:t>
            </a:r>
            <a:r>
              <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 </a:t>
            </a:r>
            <a:r>
              <a:rPr lang="ro-RO" altLang="en-US" sz="1600" dirty="0" smtClean="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rPr>
              <a:t>Tv;</a:t>
            </a:r>
            <a:endParaRPr lang="ro-RO" altLang="en-US" sz="1600" dirty="0">
              <a:effectLst>
                <a:outerShdw blurRad="38100" dist="38100" dir="2700000" algn="tl">
                  <a:srgbClr val="000000">
                    <a:alpha val="43137"/>
                  </a:srgbClr>
                </a:outerShdw>
              </a:effectLst>
              <a:latin typeface="Gabriola" panose="04040605051002020D02" pitchFamily="82" charset="0"/>
              <a:ea typeface="Calibri" panose="020F0502020204030204" pitchFamily="34" charset="0"/>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US" altLang="en-US" sz="1600" i="0" u="none" strike="noStrike" cap="none" normalizeH="0" baseline="0" dirty="0" smtClean="0">
              <a:ln>
                <a:noFill/>
              </a:ln>
              <a:solidFill>
                <a:schemeClr val="tx1"/>
              </a:solidFill>
              <a:effectLst>
                <a:outerShdw blurRad="38100" dist="38100" dir="2700000" algn="tl">
                  <a:srgbClr val="000000">
                    <a:alpha val="43137"/>
                  </a:srgbClr>
                </a:outerShdw>
              </a:effectLst>
              <a:latin typeface="Gabriola" panose="04040605051002020D02" pitchFamily="82" charset="0"/>
            </a:endParaRPr>
          </a:p>
        </p:txBody>
      </p:sp>
      <p:pic>
        <p:nvPicPr>
          <p:cNvPr id="17" name="Picture 16" descr="C:\Users\marius.galatianu\Desktop\altele\foto\penitenciarul iasi\activitati sportive 3.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1162792" y="4175596"/>
            <a:ext cx="3120332" cy="1739722"/>
          </a:xfrm>
          <a:prstGeom prst="roundRect">
            <a:avLst>
              <a:gd name="adj" fmla="val 8594"/>
            </a:avLst>
          </a:prstGeom>
          <a:solidFill>
            <a:srgbClr val="FFFFFF">
              <a:shade val="85000"/>
            </a:srgbClr>
          </a:solidFill>
          <a:ln>
            <a:noFill/>
          </a:ln>
          <a:effectLst>
            <a:outerShdw blurRad="184150" dist="241300" dir="11520000" sx="110000" sy="110000" algn="ctr">
              <a:srgbClr val="000000">
                <a:alpha val="18000"/>
              </a:srgbClr>
            </a:outerShdw>
            <a:reflection blurRad="12700" stA="38000" endPos="28000" dist="5000" dir="5400000" sy="-100000" algn="bl" rotWithShape="0"/>
          </a:effectLst>
          <a:scene3d>
            <a:camera prst="perspectiveFront" fov="5100000">
              <a:rot lat="0" lon="2100000" rev="0"/>
            </a:camera>
            <a:lightRig rig="flood" dir="t">
              <a:rot lat="0" lon="0" rev="13800000"/>
            </a:lightRig>
          </a:scene3d>
          <a:sp3d extrusionH="107950" prstMaterial="plastic">
            <a:bevelT w="82550" h="63500" prst="divot"/>
            <a:bevelB/>
          </a:sp3d>
        </p:spPr>
      </p:pic>
      <p:pic>
        <p:nvPicPr>
          <p:cNvPr id="19" name="Imagine 32" descr="F:\ASISTENTĂ\foto\STEME DRAPEL\Sigla.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2839972" y="4418775"/>
            <a:ext cx="3892074" cy="2119671"/>
          </a:xfrm>
          <a:prstGeom prst="roundRect">
            <a:avLst>
              <a:gd name="adj" fmla="val 8594"/>
            </a:avLst>
          </a:prstGeom>
          <a:solidFill>
            <a:srgbClr val="FFFFFF">
              <a:shade val="85000"/>
            </a:srgbClr>
          </a:solidFill>
          <a:ln>
            <a:noFill/>
          </a:ln>
          <a:effectLst>
            <a:outerShdw blurRad="184150" dist="241300" dir="11520000" sx="110000" sy="110000" algn="ctr">
              <a:srgbClr val="000000">
                <a:alpha val="18000"/>
              </a:srgbClr>
            </a:outerShdw>
            <a:reflection blurRad="12700" stA="38000" endPos="28000" dist="5000" dir="5400000" sy="-100000" algn="bl" rotWithShape="0"/>
          </a:effectLst>
          <a:scene3d>
            <a:camera prst="perspectiveFront" fov="5100000">
              <a:rot lat="0" lon="2100000" rev="0"/>
            </a:camera>
            <a:lightRig rig="flood" dir="t">
              <a:rot lat="0" lon="0" rev="13800000"/>
            </a:lightRig>
          </a:scene3d>
          <a:sp3d extrusionH="107950" prstMaterial="plastic">
            <a:bevelT w="82550" h="63500" prst="divot"/>
            <a:bevelB/>
          </a:sp3d>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234204">
            <a:off x="492391" y="4621424"/>
            <a:ext cx="1646312" cy="1646312"/>
          </a:xfrm>
          <a:prstGeom prst="rect">
            <a:avLst/>
          </a:prstGeom>
          <a:effectLst>
            <a:outerShdw blurRad="76200" dir="18900000" sy="23000" kx="-1200000" algn="bl" rotWithShape="0">
              <a:prstClr val="black">
                <a:alpha val="20000"/>
              </a:prstClr>
            </a:outerShdw>
          </a:effectLst>
        </p:spPr>
      </p:pic>
      <p:pic>
        <p:nvPicPr>
          <p:cNvPr id="21" name="Imagine 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857590" y="4159994"/>
            <a:ext cx="3093504" cy="2048259"/>
          </a:xfrm>
          <a:prstGeom prst="roundRect">
            <a:avLst>
              <a:gd name="adj" fmla="val 8594"/>
            </a:avLst>
          </a:prstGeom>
          <a:solidFill>
            <a:srgbClr val="FFFFFF">
              <a:shade val="85000"/>
            </a:srgbClr>
          </a:solidFill>
          <a:ln>
            <a:noFill/>
          </a:ln>
          <a:effectLst>
            <a:outerShdw blurRad="184150" dist="241300" dir="11520000" sx="110000" sy="110000" algn="ctr">
              <a:srgbClr val="000000">
                <a:alpha val="18000"/>
              </a:srgbClr>
            </a:outerShdw>
            <a:reflection blurRad="12700" stA="38000" endPos="28000" dist="5000" dir="5400000" sy="-100000" algn="bl" rotWithShape="0"/>
          </a:effectLst>
          <a:scene3d>
            <a:camera prst="perspectiveFront" fov="5100000">
              <a:rot lat="0" lon="2100000" rev="0"/>
            </a:camera>
            <a:lightRig rig="flood" dir="t">
              <a:rot lat="0" lon="0" rev="13800000"/>
            </a:lightRig>
          </a:scene3d>
          <a:sp3d extrusionH="107950" prstMaterial="plastic">
            <a:bevelT w="82550" h="63500" prst="divot"/>
            <a:bevelB/>
          </a:sp3d>
        </p:spPr>
      </p:pic>
    </p:spTree>
    <p:extLst>
      <p:ext uri="{BB962C8B-B14F-4D97-AF65-F5344CB8AC3E}">
        <p14:creationId xmlns:p14="http://schemas.microsoft.com/office/powerpoint/2010/main" val="218008157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2000" fill="hold"/>
                                        <p:tgtEl>
                                          <p:spTgt spid="21"/>
                                        </p:tgtEl>
                                        <p:attrNameLst>
                                          <p:attrName>ppt_w</p:attrName>
                                        </p:attrNameLst>
                                      </p:cBhvr>
                                      <p:tavLst>
                                        <p:tav tm="0">
                                          <p:val>
                                            <p:fltVal val="0"/>
                                          </p:val>
                                        </p:tav>
                                        <p:tav tm="100000">
                                          <p:val>
                                            <p:strVal val="#ppt_w"/>
                                          </p:val>
                                        </p:tav>
                                      </p:tavLst>
                                    </p:anim>
                                    <p:anim calcmode="lin" valueType="num">
                                      <p:cBhvr>
                                        <p:cTn id="14" dur="2000" fill="hold"/>
                                        <p:tgtEl>
                                          <p:spTgt spid="21"/>
                                        </p:tgtEl>
                                        <p:attrNameLst>
                                          <p:attrName>ppt_h</p:attrName>
                                        </p:attrNameLst>
                                      </p:cBhvr>
                                      <p:tavLst>
                                        <p:tav tm="0">
                                          <p:val>
                                            <p:fltVal val="0"/>
                                          </p:val>
                                        </p:tav>
                                        <p:tav tm="100000">
                                          <p:val>
                                            <p:strVal val="#ppt_h"/>
                                          </p:val>
                                        </p:tav>
                                      </p:tavLst>
                                    </p:anim>
                                    <p:animEffect transition="in" filter="fade">
                                      <p:cBhvr>
                                        <p:cTn id="15" dur="2000"/>
                                        <p:tgtEl>
                                          <p:spTgt spid="21"/>
                                        </p:tgtEl>
                                      </p:cBhvr>
                                    </p:animEffect>
                                    <p:anim calcmode="lin" valueType="num">
                                      <p:cBhvr>
                                        <p:cTn id="16" dur="2000" fill="hold"/>
                                        <p:tgtEl>
                                          <p:spTgt spid="21"/>
                                        </p:tgtEl>
                                        <p:attrNameLst>
                                          <p:attrName>ppt_x</p:attrName>
                                        </p:attrNameLst>
                                      </p:cBhvr>
                                      <p:tavLst>
                                        <p:tav tm="0">
                                          <p:val>
                                            <p:fltVal val="0.5"/>
                                          </p:val>
                                        </p:tav>
                                        <p:tav tm="100000">
                                          <p:val>
                                            <p:strVal val="#ppt_x"/>
                                          </p:val>
                                        </p:tav>
                                      </p:tavLst>
                                    </p:anim>
                                    <p:anim calcmode="lin" valueType="num">
                                      <p:cBhvr>
                                        <p:cTn id="17" dur="2000" fill="hold"/>
                                        <p:tgtEl>
                                          <p:spTgt spid="21"/>
                                        </p:tgtEl>
                                        <p:attrNameLst>
                                          <p:attrName>ppt_y</p:attrName>
                                        </p:attrNameLst>
                                      </p:cBhvr>
                                      <p:tavLst>
                                        <p:tav tm="0">
                                          <p:val>
                                            <p:fltVal val="0.5"/>
                                          </p:val>
                                        </p:tav>
                                        <p:tav tm="100000">
                                          <p:val>
                                            <p:strVal val="#ppt_y"/>
                                          </p:val>
                                        </p:tav>
                                      </p:tavLst>
                                    </p:anim>
                                  </p:childTnLst>
                                </p:cTn>
                              </p:par>
                            </p:childTnLst>
                          </p:cTn>
                        </p:par>
                        <p:par>
                          <p:cTn id="18" fill="hold">
                            <p:stCondLst>
                              <p:cond delay="3000"/>
                            </p:stCondLst>
                            <p:childTnLst>
                              <p:par>
                                <p:cTn id="19" presetID="47" presetClass="entr" presetSubtype="0" fill="hold" grpId="0" nodeType="after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fade">
                                      <p:cBhvr>
                                        <p:cTn id="21" dur="1250"/>
                                        <p:tgtEl>
                                          <p:spTgt spid="2">
                                            <p:txEl>
                                              <p:pRg st="0" end="0"/>
                                            </p:txEl>
                                          </p:spTgt>
                                        </p:tgtEl>
                                      </p:cBhvr>
                                    </p:animEffect>
                                    <p:anim calcmode="lin" valueType="num">
                                      <p:cBhvr>
                                        <p:cTn id="22" dur="125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3" dur="125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24" fill="hold">
                            <p:stCondLst>
                              <p:cond delay="4250"/>
                            </p:stCondLst>
                            <p:childTnLst>
                              <p:par>
                                <p:cTn id="25" presetID="47" presetClass="entr" presetSubtype="0" fill="hold" grpId="0" nodeType="afterEffect">
                                  <p:stCondLst>
                                    <p:cond delay="0"/>
                                  </p:stCondLst>
                                  <p:childTnLst>
                                    <p:set>
                                      <p:cBhvr>
                                        <p:cTn id="26" dur="1" fill="hold">
                                          <p:stCondLst>
                                            <p:cond delay="0"/>
                                          </p:stCondLst>
                                        </p:cTn>
                                        <p:tgtEl>
                                          <p:spTgt spid="2">
                                            <p:txEl>
                                              <p:pRg st="1" end="1"/>
                                            </p:txEl>
                                          </p:spTgt>
                                        </p:tgtEl>
                                        <p:attrNameLst>
                                          <p:attrName>style.visibility</p:attrName>
                                        </p:attrNameLst>
                                      </p:cBhvr>
                                      <p:to>
                                        <p:strVal val="visible"/>
                                      </p:to>
                                    </p:set>
                                    <p:animEffect transition="in" filter="fade">
                                      <p:cBhvr>
                                        <p:cTn id="27" dur="1250"/>
                                        <p:tgtEl>
                                          <p:spTgt spid="2">
                                            <p:txEl>
                                              <p:pRg st="1" end="1"/>
                                            </p:txEl>
                                          </p:spTgt>
                                        </p:tgtEl>
                                      </p:cBhvr>
                                    </p:animEffect>
                                    <p:anim calcmode="lin" valueType="num">
                                      <p:cBhvr>
                                        <p:cTn id="28" dur="125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9" dur="125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30" fill="hold">
                            <p:stCondLst>
                              <p:cond delay="5500"/>
                            </p:stCondLst>
                            <p:childTnLst>
                              <p:par>
                                <p:cTn id="31" presetID="47" presetClass="entr" presetSubtype="0" fill="hold" grpId="0" nodeType="afterEffect">
                                  <p:stCondLst>
                                    <p:cond delay="0"/>
                                  </p:stCondLst>
                                  <p:childTnLst>
                                    <p:set>
                                      <p:cBhvr>
                                        <p:cTn id="32" dur="1" fill="hold">
                                          <p:stCondLst>
                                            <p:cond delay="0"/>
                                          </p:stCondLst>
                                        </p:cTn>
                                        <p:tgtEl>
                                          <p:spTgt spid="2">
                                            <p:txEl>
                                              <p:pRg st="2" end="2"/>
                                            </p:txEl>
                                          </p:spTgt>
                                        </p:tgtEl>
                                        <p:attrNameLst>
                                          <p:attrName>style.visibility</p:attrName>
                                        </p:attrNameLst>
                                      </p:cBhvr>
                                      <p:to>
                                        <p:strVal val="visible"/>
                                      </p:to>
                                    </p:set>
                                    <p:animEffect transition="in" filter="fade">
                                      <p:cBhvr>
                                        <p:cTn id="33" dur="1250"/>
                                        <p:tgtEl>
                                          <p:spTgt spid="2">
                                            <p:txEl>
                                              <p:pRg st="2" end="2"/>
                                            </p:txEl>
                                          </p:spTgt>
                                        </p:tgtEl>
                                      </p:cBhvr>
                                    </p:animEffect>
                                    <p:anim calcmode="lin" valueType="num">
                                      <p:cBhvr>
                                        <p:cTn id="34" dur="125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35" dur="125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par>
                          <p:cTn id="36" fill="hold">
                            <p:stCondLst>
                              <p:cond delay="6750"/>
                            </p:stCondLst>
                            <p:childTnLst>
                              <p:par>
                                <p:cTn id="37" presetID="47" presetClass="entr" presetSubtype="0" fill="hold" grpId="0" nodeType="after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animEffect transition="in" filter="fade">
                                      <p:cBhvr>
                                        <p:cTn id="39" dur="1250"/>
                                        <p:tgtEl>
                                          <p:spTgt spid="2">
                                            <p:txEl>
                                              <p:pRg st="3" end="3"/>
                                            </p:txEl>
                                          </p:spTgt>
                                        </p:tgtEl>
                                      </p:cBhvr>
                                    </p:animEffect>
                                    <p:anim calcmode="lin" valueType="num">
                                      <p:cBhvr>
                                        <p:cTn id="40" dur="125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1" dur="125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par>
                          <p:cTn id="42" fill="hold">
                            <p:stCondLst>
                              <p:cond delay="8000"/>
                            </p:stCondLst>
                            <p:childTnLst>
                              <p:par>
                                <p:cTn id="43" presetID="47" presetClass="entr" presetSubtype="0" fill="hold" grpId="0" nodeType="afterEffect">
                                  <p:stCondLst>
                                    <p:cond delay="0"/>
                                  </p:stCondLst>
                                  <p:childTnLst>
                                    <p:set>
                                      <p:cBhvr>
                                        <p:cTn id="44" dur="1" fill="hold">
                                          <p:stCondLst>
                                            <p:cond delay="0"/>
                                          </p:stCondLst>
                                        </p:cTn>
                                        <p:tgtEl>
                                          <p:spTgt spid="2">
                                            <p:txEl>
                                              <p:pRg st="4" end="4"/>
                                            </p:txEl>
                                          </p:spTgt>
                                        </p:tgtEl>
                                        <p:attrNameLst>
                                          <p:attrName>style.visibility</p:attrName>
                                        </p:attrNameLst>
                                      </p:cBhvr>
                                      <p:to>
                                        <p:strVal val="visible"/>
                                      </p:to>
                                    </p:set>
                                    <p:animEffect transition="in" filter="fade">
                                      <p:cBhvr>
                                        <p:cTn id="45" dur="1250"/>
                                        <p:tgtEl>
                                          <p:spTgt spid="2">
                                            <p:txEl>
                                              <p:pRg st="4" end="4"/>
                                            </p:txEl>
                                          </p:spTgt>
                                        </p:tgtEl>
                                      </p:cBhvr>
                                    </p:animEffect>
                                    <p:anim calcmode="lin" valueType="num">
                                      <p:cBhvr>
                                        <p:cTn id="46" dur="125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47" dur="1250" fill="hold"/>
                                        <p:tgtEl>
                                          <p:spTgt spid="2">
                                            <p:txEl>
                                              <p:pRg st="4" end="4"/>
                                            </p:txEl>
                                          </p:spTgt>
                                        </p:tgtEl>
                                        <p:attrNameLst>
                                          <p:attrName>ppt_y</p:attrName>
                                        </p:attrNameLst>
                                      </p:cBhvr>
                                      <p:tavLst>
                                        <p:tav tm="0">
                                          <p:val>
                                            <p:strVal val="#ppt_y-.1"/>
                                          </p:val>
                                        </p:tav>
                                        <p:tav tm="100000">
                                          <p:val>
                                            <p:strVal val="#ppt_y"/>
                                          </p:val>
                                        </p:tav>
                                      </p:tavLst>
                                    </p:anim>
                                  </p:childTnLst>
                                </p:cTn>
                              </p:par>
                              <p:par>
                                <p:cTn id="48" presetID="26"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80">
                                          <p:stCondLst>
                                            <p:cond delay="0"/>
                                          </p:stCondLst>
                                        </p:cTn>
                                        <p:tgtEl>
                                          <p:spTgt spid="16"/>
                                        </p:tgtEl>
                                      </p:cBhvr>
                                    </p:animEffect>
                                    <p:anim calcmode="lin" valueType="num">
                                      <p:cBhvr>
                                        <p:cTn id="5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6" dur="26">
                                          <p:stCondLst>
                                            <p:cond delay="650"/>
                                          </p:stCondLst>
                                        </p:cTn>
                                        <p:tgtEl>
                                          <p:spTgt spid="16"/>
                                        </p:tgtEl>
                                      </p:cBhvr>
                                      <p:to x="100000" y="60000"/>
                                    </p:animScale>
                                    <p:animScale>
                                      <p:cBhvr>
                                        <p:cTn id="57" dur="166" decel="50000">
                                          <p:stCondLst>
                                            <p:cond delay="676"/>
                                          </p:stCondLst>
                                        </p:cTn>
                                        <p:tgtEl>
                                          <p:spTgt spid="16"/>
                                        </p:tgtEl>
                                      </p:cBhvr>
                                      <p:to x="100000" y="100000"/>
                                    </p:animScale>
                                    <p:animScale>
                                      <p:cBhvr>
                                        <p:cTn id="58" dur="26">
                                          <p:stCondLst>
                                            <p:cond delay="1312"/>
                                          </p:stCondLst>
                                        </p:cTn>
                                        <p:tgtEl>
                                          <p:spTgt spid="16"/>
                                        </p:tgtEl>
                                      </p:cBhvr>
                                      <p:to x="100000" y="80000"/>
                                    </p:animScale>
                                    <p:animScale>
                                      <p:cBhvr>
                                        <p:cTn id="59" dur="166" decel="50000">
                                          <p:stCondLst>
                                            <p:cond delay="1338"/>
                                          </p:stCondLst>
                                        </p:cTn>
                                        <p:tgtEl>
                                          <p:spTgt spid="16"/>
                                        </p:tgtEl>
                                      </p:cBhvr>
                                      <p:to x="100000" y="100000"/>
                                    </p:animScale>
                                    <p:animScale>
                                      <p:cBhvr>
                                        <p:cTn id="60" dur="26">
                                          <p:stCondLst>
                                            <p:cond delay="1642"/>
                                          </p:stCondLst>
                                        </p:cTn>
                                        <p:tgtEl>
                                          <p:spTgt spid="16"/>
                                        </p:tgtEl>
                                      </p:cBhvr>
                                      <p:to x="100000" y="90000"/>
                                    </p:animScale>
                                    <p:animScale>
                                      <p:cBhvr>
                                        <p:cTn id="61" dur="166" decel="50000">
                                          <p:stCondLst>
                                            <p:cond delay="1668"/>
                                          </p:stCondLst>
                                        </p:cTn>
                                        <p:tgtEl>
                                          <p:spTgt spid="16"/>
                                        </p:tgtEl>
                                      </p:cBhvr>
                                      <p:to x="100000" y="100000"/>
                                    </p:animScale>
                                    <p:animScale>
                                      <p:cBhvr>
                                        <p:cTn id="62" dur="26">
                                          <p:stCondLst>
                                            <p:cond delay="1808"/>
                                          </p:stCondLst>
                                        </p:cTn>
                                        <p:tgtEl>
                                          <p:spTgt spid="16"/>
                                        </p:tgtEl>
                                      </p:cBhvr>
                                      <p:to x="100000" y="95000"/>
                                    </p:animScale>
                                    <p:animScale>
                                      <p:cBhvr>
                                        <p:cTn id="63" dur="166" decel="50000">
                                          <p:stCondLst>
                                            <p:cond delay="1834"/>
                                          </p:stCondLst>
                                        </p:cTn>
                                        <p:tgtEl>
                                          <p:spTgt spid="16"/>
                                        </p:tgtEl>
                                      </p:cBhvr>
                                      <p:to x="100000" y="100000"/>
                                    </p:animScale>
                                  </p:childTnLst>
                                </p:cTn>
                              </p:par>
                              <p:par>
                                <p:cTn id="64" presetID="6" presetClass="entr" presetSubtype="16"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circle(in)">
                                      <p:cBhvr>
                                        <p:cTn id="66" dur="2750"/>
                                        <p:tgtEl>
                                          <p:spTgt spid="17"/>
                                        </p:tgtEl>
                                      </p:cBhvr>
                                    </p:animEffect>
                                  </p:childTnLst>
                                </p:cTn>
                              </p:par>
                            </p:childTnLst>
                          </p:cTn>
                        </p:par>
                        <p:par>
                          <p:cTn id="67" fill="hold">
                            <p:stCondLst>
                              <p:cond delay="10750"/>
                            </p:stCondLst>
                            <p:childTnLst>
                              <p:par>
                                <p:cTn id="68" presetID="31" presetClass="entr" presetSubtype="0"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p:cTn id="70" dur="2250" fill="hold"/>
                                        <p:tgtEl>
                                          <p:spTgt spid="19"/>
                                        </p:tgtEl>
                                        <p:attrNameLst>
                                          <p:attrName>ppt_w</p:attrName>
                                        </p:attrNameLst>
                                      </p:cBhvr>
                                      <p:tavLst>
                                        <p:tav tm="0">
                                          <p:val>
                                            <p:fltVal val="0"/>
                                          </p:val>
                                        </p:tav>
                                        <p:tav tm="100000">
                                          <p:val>
                                            <p:strVal val="#ppt_w"/>
                                          </p:val>
                                        </p:tav>
                                      </p:tavLst>
                                    </p:anim>
                                    <p:anim calcmode="lin" valueType="num">
                                      <p:cBhvr>
                                        <p:cTn id="71" dur="2250" fill="hold"/>
                                        <p:tgtEl>
                                          <p:spTgt spid="19"/>
                                        </p:tgtEl>
                                        <p:attrNameLst>
                                          <p:attrName>ppt_h</p:attrName>
                                        </p:attrNameLst>
                                      </p:cBhvr>
                                      <p:tavLst>
                                        <p:tav tm="0">
                                          <p:val>
                                            <p:fltVal val="0"/>
                                          </p:val>
                                        </p:tav>
                                        <p:tav tm="100000">
                                          <p:val>
                                            <p:strVal val="#ppt_h"/>
                                          </p:val>
                                        </p:tav>
                                      </p:tavLst>
                                    </p:anim>
                                    <p:anim calcmode="lin" valueType="num">
                                      <p:cBhvr>
                                        <p:cTn id="72" dur="2250" fill="hold"/>
                                        <p:tgtEl>
                                          <p:spTgt spid="19"/>
                                        </p:tgtEl>
                                        <p:attrNameLst>
                                          <p:attrName>style.rotation</p:attrName>
                                        </p:attrNameLst>
                                      </p:cBhvr>
                                      <p:tavLst>
                                        <p:tav tm="0">
                                          <p:val>
                                            <p:fltVal val="90"/>
                                          </p:val>
                                        </p:tav>
                                        <p:tav tm="100000">
                                          <p:val>
                                            <p:fltVal val="0"/>
                                          </p:val>
                                        </p:tav>
                                      </p:tavLst>
                                    </p:anim>
                                    <p:animEffect transition="in" filter="fade">
                                      <p:cBhvr>
                                        <p:cTn id="73" dur="2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uiExpand="1"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9508</TotalTime>
  <Words>5712</Words>
  <Application>Microsoft Office PowerPoint</Application>
  <PresentationFormat>On-screen Show (4:3)</PresentationFormat>
  <Paragraphs>328</Paragraphs>
  <Slides>51</Slides>
  <Notes>6</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51</vt:i4>
      </vt:variant>
    </vt:vector>
  </HeadingPairs>
  <TitlesOfParts>
    <vt:vector size="64" baseType="lpstr">
      <vt:lpstr>Arial</vt:lpstr>
      <vt:lpstr>Brush Script MT</vt:lpstr>
      <vt:lpstr>Calibri</vt:lpstr>
      <vt:lpstr>Calibri Light</vt:lpstr>
      <vt:lpstr>Constantia</vt:lpstr>
      <vt:lpstr>Gabriola</vt:lpstr>
      <vt:lpstr>Garamond</vt:lpstr>
      <vt:lpstr>Harrington</vt:lpstr>
      <vt:lpstr>Lucida Handwriting</vt:lpstr>
      <vt:lpstr>Times New Roman</vt:lpstr>
      <vt:lpstr>Webdings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Cristina</dc:creator>
  <cp:lastModifiedBy>Dan Malos</cp:lastModifiedBy>
  <cp:revision>1427</cp:revision>
  <cp:lastPrinted>2024-01-19T10:44:47Z</cp:lastPrinted>
  <dcterms:created xsi:type="dcterms:W3CDTF">2018-07-19T15:35:34Z</dcterms:created>
  <dcterms:modified xsi:type="dcterms:W3CDTF">2024-01-22T09:10:13Z</dcterms:modified>
</cp:coreProperties>
</file>